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75" r:id="rId3"/>
    <p:sldId id="258" r:id="rId4"/>
    <p:sldId id="257" r:id="rId5"/>
    <p:sldId id="259" r:id="rId6"/>
    <p:sldId id="260" r:id="rId7"/>
    <p:sldId id="261" r:id="rId8"/>
    <p:sldId id="274" r:id="rId9"/>
    <p:sldId id="262" r:id="rId10"/>
    <p:sldId id="273" r:id="rId11"/>
    <p:sldId id="270" r:id="rId12"/>
    <p:sldId id="264"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4BF"/>
    <a:srgbClr val="2B7E01"/>
    <a:srgbClr val="0623FF"/>
    <a:srgbClr val="F32000"/>
    <a:srgbClr val="7936AB"/>
    <a:srgbClr val="F9CC40"/>
    <a:srgbClr val="51BDFA"/>
    <a:srgbClr val="318616"/>
    <a:srgbClr val="F47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85"/>
    <p:restoredTop sz="84270" autoAdjust="0"/>
  </p:normalViewPr>
  <p:slideViewPr>
    <p:cSldViewPr snapToGrid="0" snapToObjects="1">
      <p:cViewPr varScale="1">
        <p:scale>
          <a:sx n="66" d="100"/>
          <a:sy n="66" d="100"/>
        </p:scale>
        <p:origin x="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B2FEA-8F95-8B4B-9479-2CCA30451FB8}"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A9573-72F1-5140-9A03-053F9BD9763A}" type="slidenum">
              <a:rPr lang="en-US" smtClean="0"/>
              <a:t>‹#›</a:t>
            </a:fld>
            <a:endParaRPr lang="en-US"/>
          </a:p>
        </p:txBody>
      </p:sp>
    </p:spTree>
    <p:extLst>
      <p:ext uri="{BB962C8B-B14F-4D97-AF65-F5344CB8AC3E}">
        <p14:creationId xmlns:p14="http://schemas.microsoft.com/office/powerpoint/2010/main" val="967210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My name is Supanut Suntikoon from Chiang Mai University, and today, I’m excited to share our study on evaluating the climate change impacts on seasonal biogeochemical variations in the Mun River watershed. This research combines water quality analysis with a geochemical mass balance method, aiming to shed light on the intricate interplay between natural processes and human activities in this vital region of Thailand. Let's dive into the details!</a:t>
            </a:r>
          </a:p>
        </p:txBody>
      </p:sp>
      <p:sp>
        <p:nvSpPr>
          <p:cNvPr id="4" name="Slide Number Placeholder 3"/>
          <p:cNvSpPr>
            <a:spLocks noGrp="1"/>
          </p:cNvSpPr>
          <p:nvPr>
            <p:ph type="sldNum" sz="quarter" idx="10"/>
          </p:nvPr>
        </p:nvSpPr>
        <p:spPr/>
        <p:txBody>
          <a:bodyPr/>
          <a:lstStyle/>
          <a:p>
            <a:fld id="{299A9573-72F1-5140-9A03-053F9BD9763A}" type="slidenum">
              <a:rPr lang="en-US" smtClean="0"/>
              <a:t>1</a:t>
            </a:fld>
            <a:endParaRPr lang="en-US"/>
          </a:p>
        </p:txBody>
      </p:sp>
    </p:spTree>
    <p:extLst>
      <p:ext uri="{BB962C8B-B14F-4D97-AF65-F5344CB8AC3E}">
        <p14:creationId xmlns:p14="http://schemas.microsoft.com/office/powerpoint/2010/main" val="790838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standout findings was the shift in hydrogeochemical facies between seasons. During the dry season, Na-Cl water types dominated due to evaporite dissolution, while the wet season was characterized by Ca-HCO₃ facies, linked to increased carbonate weathering. These transitions reflect the dynamic interplay between geology, hydrology, and human activity.</a:t>
            </a:r>
          </a:p>
        </p:txBody>
      </p:sp>
      <p:sp>
        <p:nvSpPr>
          <p:cNvPr id="4" name="Slide Number Placeholder 3"/>
          <p:cNvSpPr>
            <a:spLocks noGrp="1"/>
          </p:cNvSpPr>
          <p:nvPr>
            <p:ph type="sldNum" sz="quarter" idx="10"/>
          </p:nvPr>
        </p:nvSpPr>
        <p:spPr/>
        <p:txBody>
          <a:bodyPr/>
          <a:lstStyle/>
          <a:p>
            <a:fld id="{299A9573-72F1-5140-9A03-053F9BD9763A}" type="slidenum">
              <a:rPr lang="en-US" smtClean="0"/>
              <a:t>10</a:t>
            </a:fld>
            <a:endParaRPr lang="en-US"/>
          </a:p>
        </p:txBody>
      </p:sp>
    </p:spTree>
    <p:extLst>
      <p:ext uri="{BB962C8B-B14F-4D97-AF65-F5344CB8AC3E}">
        <p14:creationId xmlns:p14="http://schemas.microsoft.com/office/powerpoint/2010/main" val="1043582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quantified weathering rates and biomass degradation, both of which play pivotal roles in carbon cycling. Weathering of silicate and carbonate minerals during the wet season showed higher rates, correlating with increased discharge and surface runoff. Biomass degradation also contributed to elevated nutrient fluxes, particularly in agriculturally dominated areas.</a:t>
            </a:r>
          </a:p>
        </p:txBody>
      </p:sp>
      <p:sp>
        <p:nvSpPr>
          <p:cNvPr id="4" name="Slide Number Placeholder 3"/>
          <p:cNvSpPr>
            <a:spLocks noGrp="1"/>
          </p:cNvSpPr>
          <p:nvPr>
            <p:ph type="sldNum" sz="quarter" idx="10"/>
          </p:nvPr>
        </p:nvSpPr>
        <p:spPr/>
        <p:txBody>
          <a:bodyPr/>
          <a:lstStyle/>
          <a:p>
            <a:fld id="{299A9573-72F1-5140-9A03-053F9BD9763A}" type="slidenum">
              <a:rPr lang="en-US" smtClean="0"/>
              <a:t>11</a:t>
            </a:fld>
            <a:endParaRPr lang="en-US"/>
          </a:p>
        </p:txBody>
      </p:sp>
    </p:spTree>
    <p:extLst>
      <p:ext uri="{BB962C8B-B14F-4D97-AF65-F5344CB8AC3E}">
        <p14:creationId xmlns:p14="http://schemas.microsoft.com/office/powerpoint/2010/main" val="1996213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Mun River watershed exhibits significant seasonal variability in dissolved fluxes, driven by hydrological changes. Wet seasons enhance solute transport due to higher discharge, while dry seasons concentrate dissolved materials. Agricultural practices and deforestation further amplify nutrient fluxes, underscoring the need for sustainable management. This study’s findings contribute to adaptive strategies for mitigating climate impacts and ensuring sustainable water resource management in the basin.</a:t>
            </a:r>
            <a:endParaRPr lang="en-US" baseline="0" dirty="0"/>
          </a:p>
        </p:txBody>
      </p:sp>
      <p:sp>
        <p:nvSpPr>
          <p:cNvPr id="4" name="Slide Number Placeholder 3"/>
          <p:cNvSpPr>
            <a:spLocks noGrp="1"/>
          </p:cNvSpPr>
          <p:nvPr>
            <p:ph type="sldNum" sz="quarter" idx="10"/>
          </p:nvPr>
        </p:nvSpPr>
        <p:spPr/>
        <p:txBody>
          <a:bodyPr/>
          <a:lstStyle/>
          <a:p>
            <a:fld id="{299A9573-72F1-5140-9A03-053F9BD9763A}" type="slidenum">
              <a:rPr lang="en-US" smtClean="0"/>
              <a:t>12</a:t>
            </a:fld>
            <a:endParaRPr lang="en-US"/>
          </a:p>
        </p:txBody>
      </p:sp>
    </p:spTree>
    <p:extLst>
      <p:ext uri="{BB962C8B-B14F-4D97-AF65-F5344CB8AC3E}">
        <p14:creationId xmlns:p14="http://schemas.microsoft.com/office/powerpoint/2010/main" val="247516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I’m happy to take any questions or discuss your insights on this work.</a:t>
            </a:r>
          </a:p>
        </p:txBody>
      </p:sp>
      <p:sp>
        <p:nvSpPr>
          <p:cNvPr id="4" name="Slide Number Placeholder 3"/>
          <p:cNvSpPr>
            <a:spLocks noGrp="1"/>
          </p:cNvSpPr>
          <p:nvPr>
            <p:ph type="sldNum" sz="quarter" idx="5"/>
          </p:nvPr>
        </p:nvSpPr>
        <p:spPr/>
        <p:txBody>
          <a:bodyPr/>
          <a:lstStyle/>
          <a:p>
            <a:fld id="{299A9573-72F1-5140-9A03-053F9BD9763A}" type="slidenum">
              <a:rPr lang="en-US" smtClean="0"/>
              <a:t>13</a:t>
            </a:fld>
            <a:endParaRPr lang="en-US"/>
          </a:p>
        </p:txBody>
      </p:sp>
    </p:spTree>
    <p:extLst>
      <p:ext uri="{BB962C8B-B14F-4D97-AF65-F5344CB8AC3E}">
        <p14:creationId xmlns:p14="http://schemas.microsoft.com/office/powerpoint/2010/main" val="4090780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research focuses on some fundamental questions. First, how do biogeochemical cycles in the Mun River watershed change between the dry and wet seasons? Next, how do human activities like agriculture and deforestation interact with natural geological processes to affect water quality? We’re also looking at how future climate changes, such as shifts in temperature and rainfall, could exacerbate these challenges. Finally, we explore the roles of mineral weathering and biomass degradation in the carbon cycle within the watershed. Answering these questions will help us tackle critical challenges in watershed management and sustainability.</a:t>
            </a:r>
          </a:p>
        </p:txBody>
      </p:sp>
      <p:sp>
        <p:nvSpPr>
          <p:cNvPr id="4" name="Slide Number Placeholder 3"/>
          <p:cNvSpPr>
            <a:spLocks noGrp="1"/>
          </p:cNvSpPr>
          <p:nvPr>
            <p:ph type="sldNum" sz="quarter" idx="10"/>
          </p:nvPr>
        </p:nvSpPr>
        <p:spPr/>
        <p:txBody>
          <a:bodyPr/>
          <a:lstStyle/>
          <a:p>
            <a:fld id="{299A9573-72F1-5140-9A03-053F9BD9763A}" type="slidenum">
              <a:rPr lang="en-US" smtClean="0"/>
              <a:t>2</a:t>
            </a:fld>
            <a:endParaRPr lang="en-US"/>
          </a:p>
        </p:txBody>
      </p:sp>
    </p:spTree>
    <p:extLst>
      <p:ext uri="{BB962C8B-B14F-4D97-AF65-F5344CB8AC3E}">
        <p14:creationId xmlns:p14="http://schemas.microsoft.com/office/powerpoint/2010/main" val="101112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zooming in on the Mun River watershed, a critical tributary of the Mekong River. This basin supports agriculture, fisheries, and livelihoods across northeast Thailand. However, the region faces significant environmental stressors—declining water quality and quantity, intensifying land use changes, and the looming impacts of climate change. Understanding this watershed's biogeochemical cycles is essential for developing sustainable solutions.</a:t>
            </a:r>
          </a:p>
        </p:txBody>
      </p:sp>
      <p:sp>
        <p:nvSpPr>
          <p:cNvPr id="4" name="Slide Number Placeholder 3"/>
          <p:cNvSpPr>
            <a:spLocks noGrp="1"/>
          </p:cNvSpPr>
          <p:nvPr>
            <p:ph type="sldNum" sz="quarter" idx="10"/>
          </p:nvPr>
        </p:nvSpPr>
        <p:spPr/>
        <p:txBody>
          <a:bodyPr/>
          <a:lstStyle/>
          <a:p>
            <a:fld id="{299A9573-72F1-5140-9A03-053F9BD9763A}" type="slidenum">
              <a:rPr lang="en-US" smtClean="0"/>
              <a:t>3</a:t>
            </a:fld>
            <a:endParaRPr lang="en-US"/>
          </a:p>
        </p:txBody>
      </p:sp>
    </p:spTree>
    <p:extLst>
      <p:ext uri="{BB962C8B-B14F-4D97-AF65-F5344CB8AC3E}">
        <p14:creationId xmlns:p14="http://schemas.microsoft.com/office/powerpoint/2010/main" val="1603603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Mun River basin experiences a distinct tropical monsoonal climate. About 80% of annual rainfall occurs during the rainy season, from June to October. The rest of the year is predominantly dry, creating pronounced seasonal contrasts in hydrology. These climate patterns drive significant variations in river discharge, sediment transport, and nutrient cycling. Climate projections suggest an increase in temperature and rainfall variability, further complicating water resource management. This is why studying this watershed’s seasonal dynamics is so critical.</a:t>
            </a:r>
          </a:p>
        </p:txBody>
      </p:sp>
      <p:sp>
        <p:nvSpPr>
          <p:cNvPr id="4" name="Slide Number Placeholder 3"/>
          <p:cNvSpPr>
            <a:spLocks noGrp="1"/>
          </p:cNvSpPr>
          <p:nvPr>
            <p:ph type="sldNum" sz="quarter" idx="10"/>
          </p:nvPr>
        </p:nvSpPr>
        <p:spPr/>
        <p:txBody>
          <a:bodyPr/>
          <a:lstStyle/>
          <a:p>
            <a:fld id="{299A9573-72F1-5140-9A03-053F9BD9763A}" type="slidenum">
              <a:rPr lang="en-US" smtClean="0"/>
              <a:t>4</a:t>
            </a:fld>
            <a:endParaRPr lang="en-US"/>
          </a:p>
        </p:txBody>
      </p:sp>
    </p:spTree>
    <p:extLst>
      <p:ext uri="{BB962C8B-B14F-4D97-AF65-F5344CB8AC3E}">
        <p14:creationId xmlns:p14="http://schemas.microsoft.com/office/powerpoint/2010/main" val="84626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capture seasonal variability, we conducted field sampling during both the dry and wet seasons. Sites were strategically selected along upstream, midstream, and downstream sections of the river to reflect spatial heterogeneity. Water samples underwent lab-based analyses to quantify ions, nutrients, and dissolved species. Additionally, we incorporated river discharge data to calculate fluxes of dissolved species—crucial for understanding transport rates. These methods allowed us to link hydrological changes to biogeochemical cycles, building a comprehensive dataset.</a:t>
            </a:r>
          </a:p>
        </p:txBody>
      </p:sp>
      <p:sp>
        <p:nvSpPr>
          <p:cNvPr id="4" name="Slide Number Placeholder 3"/>
          <p:cNvSpPr>
            <a:spLocks noGrp="1"/>
          </p:cNvSpPr>
          <p:nvPr>
            <p:ph type="sldNum" sz="quarter" idx="10"/>
          </p:nvPr>
        </p:nvSpPr>
        <p:spPr/>
        <p:txBody>
          <a:bodyPr/>
          <a:lstStyle/>
          <a:p>
            <a:fld id="{299A9573-72F1-5140-9A03-053F9BD9763A}" type="slidenum">
              <a:rPr lang="en-US" smtClean="0"/>
              <a:t>5</a:t>
            </a:fld>
            <a:endParaRPr lang="en-US"/>
          </a:p>
        </p:txBody>
      </p:sp>
    </p:spTree>
    <p:extLst>
      <p:ext uri="{BB962C8B-B14F-4D97-AF65-F5344CB8AC3E}">
        <p14:creationId xmlns:p14="http://schemas.microsoft.com/office/powerpoint/2010/main" val="1116446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analysis utilized the Geochemical Mass Balance (GMB) method. This approach quantifies the inputs and outputs of dissolved species in a system, accounting for processes like mineral weathering, biomass degradation, and groundwater contributions. By applying GMB to the Mun River, we could quantify seasonal changes in biogeochemical fluxes with precision.</a:t>
            </a:r>
          </a:p>
          <a:p>
            <a:endParaRPr lang="en-US" dirty="0"/>
          </a:p>
          <a:p>
            <a:r>
              <a:rPr lang="en-US" dirty="0"/>
              <a:t>This diagram illustrates how the GMB method integrates various sources and sinks of dissolved materials to evaluate biogeochemical cycles.</a:t>
            </a:r>
          </a:p>
        </p:txBody>
      </p:sp>
      <p:sp>
        <p:nvSpPr>
          <p:cNvPr id="4" name="Slide Number Placeholder 3"/>
          <p:cNvSpPr>
            <a:spLocks noGrp="1"/>
          </p:cNvSpPr>
          <p:nvPr>
            <p:ph type="sldNum" sz="quarter" idx="10"/>
          </p:nvPr>
        </p:nvSpPr>
        <p:spPr/>
        <p:txBody>
          <a:bodyPr/>
          <a:lstStyle/>
          <a:p>
            <a:fld id="{299A9573-72F1-5140-9A03-053F9BD9763A}" type="slidenum">
              <a:rPr lang="en-US" smtClean="0"/>
              <a:t>6</a:t>
            </a:fld>
            <a:endParaRPr lang="en-US"/>
          </a:p>
        </p:txBody>
      </p:sp>
    </p:spTree>
    <p:extLst>
      <p:ext uri="{BB962C8B-B14F-4D97-AF65-F5344CB8AC3E}">
        <p14:creationId xmlns:p14="http://schemas.microsoft.com/office/powerpoint/2010/main" val="1595775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let’s dive into the backbone of our analysis—the Geochemical Mass Balance (GMB) model. This approach provided us with a powerful framework to quantify dissolved species fluxes and unravel the underlying biogeochemical processes. The GMB method essentially builds a system of linear equations, represented as Ax = b. Here, 'A' is a matrix that captures geochemical and hydrological parameters, 'x' represents unknown fluxes such as contributions from mineral weathering and biomass degradation, and 'b' is the vector of observed dissolved concentrations from our field samples.</a:t>
            </a:r>
          </a:p>
          <a:p>
            <a:endParaRPr lang="en-US" dirty="0"/>
          </a:p>
          <a:p>
            <a:r>
              <a:rPr lang="en-US" dirty="0"/>
              <a:t>To solve this system, we used the </a:t>
            </a:r>
            <a:r>
              <a:rPr lang="en-US" b="1" dirty="0"/>
              <a:t>PEST software</a:t>
            </a:r>
            <a:r>
              <a:rPr lang="en-US" dirty="0"/>
              <a:t>—an advanced tool for parameter estimation. PEST applies optimization algorithms to find the best-fit solution for 'x', ensuring the calculated fluxes align with our observed field data. This iterative approach minimizes errors, providing highly accurate estimates for both individual and cumulative fluxes.</a:t>
            </a:r>
          </a:p>
          <a:p>
            <a:endParaRPr lang="en-US" dirty="0"/>
          </a:p>
          <a:p>
            <a:r>
              <a:rPr lang="en-US" dirty="0"/>
              <a:t>In addition to dissolved species like bicarbonates, sulfates, and nitrates, the GMB model also allowed us to incorporate biomass degradation as a significant contributor to carbon cycling. By including biomass in the mass balance equations, we were able to quantify its role alongside mineral weathering in driving the seasonal fluxes we observed.</a:t>
            </a:r>
          </a:p>
          <a:p>
            <a:endParaRPr lang="en-US" dirty="0"/>
          </a:p>
          <a:p>
            <a:r>
              <a:rPr lang="en-US" dirty="0"/>
              <a:t>The key strength of this approach lies in its ability to integrate multiple sources and sinks of dissolved species. It accounts for not just natural processes like mineral weathering but also anthropogenic influences such as agricultural runoff and deforestation. This level of precision is critical for understanding the seasonal variability in fluxes, as well as for designing management strategies to mitigate climate and land-use impacts on water quality.</a:t>
            </a:r>
          </a:p>
          <a:p>
            <a:endParaRPr lang="en-US" dirty="0"/>
          </a:p>
          <a:p>
            <a:r>
              <a:rPr lang="en-US" dirty="0"/>
              <a:t>Ultimately, by combining linear algebra with geochemical insights, the GMB model offered a comprehensive and scalable tool to capture the complexity of biogeochemical processes in the Mun River watershed.</a:t>
            </a:r>
          </a:p>
        </p:txBody>
      </p:sp>
      <p:sp>
        <p:nvSpPr>
          <p:cNvPr id="4" name="Slide Number Placeholder 3"/>
          <p:cNvSpPr>
            <a:spLocks noGrp="1"/>
          </p:cNvSpPr>
          <p:nvPr>
            <p:ph type="sldNum" sz="quarter" idx="10"/>
          </p:nvPr>
        </p:nvSpPr>
        <p:spPr/>
        <p:txBody>
          <a:bodyPr/>
          <a:lstStyle/>
          <a:p>
            <a:fld id="{299A9573-72F1-5140-9A03-053F9BD9763A}" type="slidenum">
              <a:rPr lang="en-US" smtClean="0"/>
              <a:t>7</a:t>
            </a:fld>
            <a:endParaRPr lang="en-US"/>
          </a:p>
        </p:txBody>
      </p:sp>
    </p:spTree>
    <p:extLst>
      <p:ext uri="{BB962C8B-B14F-4D97-AF65-F5344CB8AC3E}">
        <p14:creationId xmlns:p14="http://schemas.microsoft.com/office/powerpoint/2010/main" val="53368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Dissolved fluxes were calculated using this equation, where the flux is a function of concentration, river discharge, and cross-sectional area. This method standardizes the transport rates across seasons, revealing critical patterns. For example, during the wet season, increased discharge amplifies the transport of dissolved species, whereas the dry season shows concentrated fluxes due to lower flow rates.</a:t>
            </a:r>
          </a:p>
        </p:txBody>
      </p:sp>
      <p:sp>
        <p:nvSpPr>
          <p:cNvPr id="4" name="Slide Number Placeholder 3"/>
          <p:cNvSpPr>
            <a:spLocks noGrp="1"/>
          </p:cNvSpPr>
          <p:nvPr>
            <p:ph type="sldNum" sz="quarter" idx="10"/>
          </p:nvPr>
        </p:nvSpPr>
        <p:spPr/>
        <p:txBody>
          <a:bodyPr/>
          <a:lstStyle/>
          <a:p>
            <a:fld id="{299A9573-72F1-5140-9A03-053F9BD9763A}" type="slidenum">
              <a:rPr lang="en-US" smtClean="0"/>
              <a:t>8</a:t>
            </a:fld>
            <a:endParaRPr lang="en-US"/>
          </a:p>
        </p:txBody>
      </p:sp>
    </p:spTree>
    <p:extLst>
      <p:ext uri="{BB962C8B-B14F-4D97-AF65-F5344CB8AC3E}">
        <p14:creationId xmlns:p14="http://schemas.microsoft.com/office/powerpoint/2010/main" val="44880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revealed significant seasonal shifts in dissolved fluxes. Wet season fluxes were dominated by elevated discharge, driving higher transport of dissolved species, especially in areas impacted by agriculture. Conversely, the dry season showed concentrated nutrient levels, highlighting the role of reduced flow in amplifying solute concentrations. These patterns underline the interconnectedness of hydrological and anthropogenic processes.</a:t>
            </a:r>
          </a:p>
        </p:txBody>
      </p:sp>
      <p:sp>
        <p:nvSpPr>
          <p:cNvPr id="4" name="Slide Number Placeholder 3"/>
          <p:cNvSpPr>
            <a:spLocks noGrp="1"/>
          </p:cNvSpPr>
          <p:nvPr>
            <p:ph type="sldNum" sz="quarter" idx="10"/>
          </p:nvPr>
        </p:nvSpPr>
        <p:spPr/>
        <p:txBody>
          <a:bodyPr/>
          <a:lstStyle/>
          <a:p>
            <a:fld id="{299A9573-72F1-5140-9A03-053F9BD9763A}" type="slidenum">
              <a:rPr lang="en-US" smtClean="0"/>
              <a:t>9</a:t>
            </a:fld>
            <a:endParaRPr lang="en-US"/>
          </a:p>
        </p:txBody>
      </p:sp>
    </p:spTree>
    <p:extLst>
      <p:ext uri="{BB962C8B-B14F-4D97-AF65-F5344CB8AC3E}">
        <p14:creationId xmlns:p14="http://schemas.microsoft.com/office/powerpoint/2010/main" val="188428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51DF92-F9C7-444B-977F-89755D5FE69A}" type="datetime1">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0A99C-598F-B744-B15B-4DB38AFC6786}" type="slidenum">
              <a:rPr lang="en-US" smtClean="0"/>
              <a:t>‹#›</a:t>
            </a:fld>
            <a:endParaRPr lang="en-US"/>
          </a:p>
        </p:txBody>
      </p:sp>
    </p:spTree>
    <p:extLst>
      <p:ext uri="{BB962C8B-B14F-4D97-AF65-F5344CB8AC3E}">
        <p14:creationId xmlns:p14="http://schemas.microsoft.com/office/powerpoint/2010/main" val="296236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7795A8-3B2C-4640-9A43-6EAA1032557D}" type="datetime1">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0A99C-598F-B744-B15B-4DB38AFC6786}" type="slidenum">
              <a:rPr lang="en-US" smtClean="0"/>
              <a:t>‹#›</a:t>
            </a:fld>
            <a:endParaRPr lang="en-US"/>
          </a:p>
        </p:txBody>
      </p:sp>
    </p:spTree>
    <p:extLst>
      <p:ext uri="{BB962C8B-B14F-4D97-AF65-F5344CB8AC3E}">
        <p14:creationId xmlns:p14="http://schemas.microsoft.com/office/powerpoint/2010/main" val="55715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B53E8E-001F-CD4D-AE96-A9FB4E9FA3AD}" type="datetime1">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0A99C-598F-B744-B15B-4DB38AFC6786}" type="slidenum">
              <a:rPr lang="en-US" smtClean="0"/>
              <a:t>‹#›</a:t>
            </a:fld>
            <a:endParaRPr lang="en-US"/>
          </a:p>
        </p:txBody>
      </p:sp>
    </p:spTree>
    <p:extLst>
      <p:ext uri="{BB962C8B-B14F-4D97-AF65-F5344CB8AC3E}">
        <p14:creationId xmlns:p14="http://schemas.microsoft.com/office/powerpoint/2010/main" val="996139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A99DA-E200-0D44-94AE-C2E33D489538}" type="datetime1">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0A99C-598F-B744-B15B-4DB38AFC6786}" type="slidenum">
              <a:rPr lang="en-US" smtClean="0"/>
              <a:t>‹#›</a:t>
            </a:fld>
            <a:endParaRPr lang="en-US"/>
          </a:p>
        </p:txBody>
      </p:sp>
    </p:spTree>
    <p:extLst>
      <p:ext uri="{BB962C8B-B14F-4D97-AF65-F5344CB8AC3E}">
        <p14:creationId xmlns:p14="http://schemas.microsoft.com/office/powerpoint/2010/main" val="98712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BD4404-9437-F64C-9064-8314A7DF2B2D}" type="datetime1">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0A99C-598F-B744-B15B-4DB38AFC6786}" type="slidenum">
              <a:rPr lang="en-US" smtClean="0"/>
              <a:t>‹#›</a:t>
            </a:fld>
            <a:endParaRPr lang="en-US"/>
          </a:p>
        </p:txBody>
      </p:sp>
    </p:spTree>
    <p:extLst>
      <p:ext uri="{BB962C8B-B14F-4D97-AF65-F5344CB8AC3E}">
        <p14:creationId xmlns:p14="http://schemas.microsoft.com/office/powerpoint/2010/main" val="126878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A8334B-9023-4149-A386-997F99D5743C}" type="datetime1">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0A99C-598F-B744-B15B-4DB38AFC6786}" type="slidenum">
              <a:rPr lang="en-US" smtClean="0"/>
              <a:t>‹#›</a:t>
            </a:fld>
            <a:endParaRPr lang="en-US"/>
          </a:p>
        </p:txBody>
      </p:sp>
    </p:spTree>
    <p:extLst>
      <p:ext uri="{BB962C8B-B14F-4D97-AF65-F5344CB8AC3E}">
        <p14:creationId xmlns:p14="http://schemas.microsoft.com/office/powerpoint/2010/main" val="2112179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418822-6006-5A45-944F-63D4F71D614F}" type="datetime1">
              <a:rPr lang="en-US" smtClean="0"/>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80A99C-598F-B744-B15B-4DB38AFC6786}" type="slidenum">
              <a:rPr lang="en-US" smtClean="0"/>
              <a:t>‹#›</a:t>
            </a:fld>
            <a:endParaRPr lang="en-US"/>
          </a:p>
        </p:txBody>
      </p:sp>
    </p:spTree>
    <p:extLst>
      <p:ext uri="{BB962C8B-B14F-4D97-AF65-F5344CB8AC3E}">
        <p14:creationId xmlns:p14="http://schemas.microsoft.com/office/powerpoint/2010/main" val="1490995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2501E4-8138-BC4B-B73E-01DDFC4D44E4}" type="datetime1">
              <a:rPr lang="en-US" smtClean="0"/>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80A99C-598F-B744-B15B-4DB38AFC6786}" type="slidenum">
              <a:rPr lang="en-US" smtClean="0"/>
              <a:t>‹#›</a:t>
            </a:fld>
            <a:endParaRPr lang="en-US"/>
          </a:p>
        </p:txBody>
      </p:sp>
    </p:spTree>
    <p:extLst>
      <p:ext uri="{BB962C8B-B14F-4D97-AF65-F5344CB8AC3E}">
        <p14:creationId xmlns:p14="http://schemas.microsoft.com/office/powerpoint/2010/main" val="166859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59A2E-CBEF-AE43-B2C9-DD4D91FD2E9A}" type="datetime1">
              <a:rPr lang="en-US" smtClean="0"/>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80A99C-598F-B744-B15B-4DB38AFC6786}" type="slidenum">
              <a:rPr lang="en-US" smtClean="0"/>
              <a:t>‹#›</a:t>
            </a:fld>
            <a:endParaRPr lang="en-US"/>
          </a:p>
        </p:txBody>
      </p:sp>
    </p:spTree>
    <p:extLst>
      <p:ext uri="{BB962C8B-B14F-4D97-AF65-F5344CB8AC3E}">
        <p14:creationId xmlns:p14="http://schemas.microsoft.com/office/powerpoint/2010/main" val="1943053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095C27-BCBD-8140-871A-207924AB7C40}" type="datetime1">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0A99C-598F-B744-B15B-4DB38AFC6786}" type="slidenum">
              <a:rPr lang="en-US" smtClean="0"/>
              <a:t>‹#›</a:t>
            </a:fld>
            <a:endParaRPr lang="en-US"/>
          </a:p>
        </p:txBody>
      </p:sp>
    </p:spTree>
    <p:extLst>
      <p:ext uri="{BB962C8B-B14F-4D97-AF65-F5344CB8AC3E}">
        <p14:creationId xmlns:p14="http://schemas.microsoft.com/office/powerpoint/2010/main" val="121900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6D5675-B25D-9341-941E-1E70C566A1D0}" type="datetime1">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0A99C-598F-B744-B15B-4DB38AFC6786}" type="slidenum">
              <a:rPr lang="en-US" smtClean="0"/>
              <a:t>‹#›</a:t>
            </a:fld>
            <a:endParaRPr lang="en-US"/>
          </a:p>
        </p:txBody>
      </p:sp>
    </p:spTree>
    <p:extLst>
      <p:ext uri="{BB962C8B-B14F-4D97-AF65-F5344CB8AC3E}">
        <p14:creationId xmlns:p14="http://schemas.microsoft.com/office/powerpoint/2010/main" val="88707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E9BEA2-2802-184F-B545-FC17DA001F40}" type="datetime1">
              <a:rPr lang="en-US" smtClean="0"/>
              <a:t>11/21/2024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0A99C-598F-B744-B15B-4DB38AFC6786}" type="slidenum">
              <a:rPr lang="en-US" smtClean="0"/>
              <a:t>‹#›</a:t>
            </a:fld>
            <a:endParaRPr lang="en-US"/>
          </a:p>
        </p:txBody>
      </p:sp>
    </p:spTree>
    <p:extLst>
      <p:ext uri="{BB962C8B-B14F-4D97-AF65-F5344CB8AC3E}">
        <p14:creationId xmlns:p14="http://schemas.microsoft.com/office/powerpoint/2010/main" val="1193546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1597" y="362466"/>
            <a:ext cx="5677318" cy="1684638"/>
          </a:xfrm>
          <a:solidFill>
            <a:schemeClr val="bg1"/>
          </a:solidFill>
          <a:ln>
            <a:solidFill>
              <a:schemeClr val="tx1"/>
            </a:solidFill>
          </a:ln>
        </p:spPr>
        <p:txBody>
          <a:bodyPr vert="horz" lIns="91440" tIns="45720" rIns="91440" bIns="45720" rtlCol="0" anchor="ctr">
            <a:normAutofit fontScale="90000"/>
          </a:bodyPr>
          <a:lstStyle/>
          <a:p>
            <a:pPr algn="l"/>
            <a:r>
              <a:rPr lang="en-US" sz="2800" b="1" i="1" dirty="0"/>
              <a:t>Evaluation of climate change impact on seasonal biogeochemical variations in the Mun River watershed using water quality data and geochemical mass balance method</a:t>
            </a:r>
            <a:endParaRPr lang="en-US" sz="2800" i="1" dirty="0"/>
          </a:p>
        </p:txBody>
      </p:sp>
      <p:sp>
        <p:nvSpPr>
          <p:cNvPr id="3" name="Subtitle 2"/>
          <p:cNvSpPr>
            <a:spLocks noGrp="1"/>
          </p:cNvSpPr>
          <p:nvPr>
            <p:ph type="subTitle" idx="1"/>
          </p:nvPr>
        </p:nvSpPr>
        <p:spPr>
          <a:xfrm>
            <a:off x="6008915" y="4773461"/>
            <a:ext cx="5867399" cy="1684639"/>
          </a:xfrm>
          <a:solidFill>
            <a:schemeClr val="bg1"/>
          </a:solidFill>
          <a:ln>
            <a:solidFill>
              <a:schemeClr val="tx1"/>
            </a:solidFill>
          </a:ln>
        </p:spPr>
        <p:txBody>
          <a:bodyPr vert="horz" lIns="91440" tIns="45720" rIns="91440" bIns="45720" rtlCol="0">
            <a:normAutofit fontScale="70000" lnSpcReduction="20000"/>
          </a:bodyPr>
          <a:lstStyle/>
          <a:p>
            <a:pPr algn="l">
              <a:spcBef>
                <a:spcPts val="0"/>
              </a:spcBef>
              <a:spcAft>
                <a:spcPts val="600"/>
              </a:spcAft>
            </a:pPr>
            <a:r>
              <a:rPr lang="en-US" sz="2600" dirty="0"/>
              <a:t>Supanut Suntikoon</a:t>
            </a:r>
            <a:r>
              <a:rPr lang="en-US" sz="2600" baseline="30000" dirty="0"/>
              <a:t>1</a:t>
            </a:r>
            <a:r>
              <a:rPr lang="en-US" sz="2600" dirty="0"/>
              <a:t>, Schradh Saenton</a:t>
            </a:r>
            <a:r>
              <a:rPr lang="en-US" sz="2600" baseline="30000" dirty="0"/>
              <a:t>1,2</a:t>
            </a:r>
          </a:p>
          <a:p>
            <a:pPr algn="l">
              <a:spcBef>
                <a:spcPts val="0"/>
              </a:spcBef>
              <a:spcAft>
                <a:spcPts val="600"/>
              </a:spcAft>
            </a:pPr>
            <a:br>
              <a:rPr lang="en-US" sz="2000" dirty="0"/>
            </a:br>
            <a:r>
              <a:rPr lang="en-US" sz="1800" baseline="30000" dirty="0"/>
              <a:t>1</a:t>
            </a:r>
            <a:r>
              <a:rPr lang="en-US" sz="1800" dirty="0"/>
              <a:t>Environmental Science Research Center, Faculty of Science, Chiang Mai University, Chiang Mai, 50200 THAILAND </a:t>
            </a:r>
            <a:br>
              <a:rPr lang="en-US" sz="1800" dirty="0"/>
            </a:br>
            <a:r>
              <a:rPr lang="en-US" sz="1800" baseline="30000" dirty="0"/>
              <a:t>2</a:t>
            </a:r>
            <a:r>
              <a:rPr lang="en-US" sz="1800" dirty="0"/>
              <a:t>Department of Geological Sciences, Faculty of Science, Chiang Mai University, Chiang Mai, 50200 THAILAND </a:t>
            </a:r>
            <a:br>
              <a:rPr lang="en-US" sz="2000" baseline="30000" dirty="0"/>
            </a:br>
            <a:r>
              <a:rPr lang="en-US" sz="2000" baseline="30000" dirty="0"/>
              <a:t>                                       </a:t>
            </a:r>
          </a:p>
          <a:p>
            <a:pPr algn="l">
              <a:spcBef>
                <a:spcPts val="0"/>
              </a:spcBef>
              <a:spcAft>
                <a:spcPts val="600"/>
              </a:spcAft>
            </a:pPr>
            <a:endParaRPr lang="en-US" sz="2000" dirty="0"/>
          </a:p>
          <a:p>
            <a:pPr algn="l">
              <a:spcBef>
                <a:spcPts val="0"/>
              </a:spcBef>
              <a:spcAft>
                <a:spcPts val="600"/>
              </a:spcAft>
            </a:pPr>
            <a:r>
              <a:rPr lang="en-US" sz="2000" dirty="0"/>
              <a:t>                                                         November 2024</a:t>
            </a:r>
          </a:p>
        </p:txBody>
      </p:sp>
      <p:pic>
        <p:nvPicPr>
          <p:cNvPr id="1026" name="Picture 2">
            <a:extLst>
              <a:ext uri="{FF2B5EF4-FFF2-40B4-BE49-F238E27FC236}">
                <a16:creationId xmlns:a16="http://schemas.microsoft.com/office/drawing/2014/main" id="{7416F1DE-8A0C-3EB2-FB72-13D68231199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80844" y="5951453"/>
            <a:ext cx="2147395" cy="34358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280A99C-598F-B744-B15B-4DB38AFC6786}" type="slidenum">
              <a:rPr lang="en-US"/>
              <a:pPr>
                <a:spcAft>
                  <a:spcPts val="600"/>
                </a:spcAft>
              </a:pPr>
              <a:t>1</a:t>
            </a:fld>
            <a:endParaRPr lang="en-US"/>
          </a:p>
        </p:txBody>
      </p:sp>
    </p:spTree>
    <p:extLst>
      <p:ext uri="{BB962C8B-B14F-4D97-AF65-F5344CB8AC3E}">
        <p14:creationId xmlns:p14="http://schemas.microsoft.com/office/powerpoint/2010/main" val="326921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charset="0"/>
                <a:ea typeface="Cambria" charset="0"/>
                <a:cs typeface="Cambria" charset="0"/>
              </a:rPr>
              <a:t>Hydrogeochemical Shifts</a:t>
            </a:r>
          </a:p>
        </p:txBody>
      </p:sp>
      <p:sp>
        <p:nvSpPr>
          <p:cNvPr id="11" name="Rectangle 10"/>
          <p:cNvSpPr/>
          <p:nvPr/>
        </p:nvSpPr>
        <p:spPr>
          <a:xfrm>
            <a:off x="0" y="0"/>
            <a:ext cx="12192000" cy="412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7336" y="19589"/>
            <a:ext cx="1460250" cy="369332"/>
          </a:xfrm>
          <a:prstGeom prst="rect">
            <a:avLst/>
          </a:prstGeom>
          <a:noFill/>
        </p:spPr>
        <p:txBody>
          <a:bodyPr wrap="square" rtlCol="0">
            <a:spAutoFit/>
          </a:bodyPr>
          <a:lstStyle/>
          <a:p>
            <a:r>
              <a:rPr lang="en-US" dirty="0">
                <a:solidFill>
                  <a:schemeClr val="bg1"/>
                </a:solidFill>
              </a:rPr>
              <a:t>Background</a:t>
            </a:r>
          </a:p>
        </p:txBody>
      </p:sp>
      <p:sp>
        <p:nvSpPr>
          <p:cNvPr id="13" name="TextBox 12"/>
          <p:cNvSpPr txBox="1"/>
          <p:nvPr/>
        </p:nvSpPr>
        <p:spPr>
          <a:xfrm>
            <a:off x="2809873" y="21705"/>
            <a:ext cx="1166397" cy="369332"/>
          </a:xfrm>
          <a:prstGeom prst="rect">
            <a:avLst/>
          </a:prstGeom>
          <a:noFill/>
        </p:spPr>
        <p:txBody>
          <a:bodyPr wrap="square" rtlCol="0">
            <a:spAutoFit/>
          </a:bodyPr>
          <a:lstStyle/>
          <a:p>
            <a:r>
              <a:rPr lang="en-US" dirty="0">
                <a:solidFill>
                  <a:schemeClr val="bg1"/>
                </a:solidFill>
              </a:rPr>
              <a:t>Methods</a:t>
            </a:r>
          </a:p>
        </p:txBody>
      </p:sp>
      <p:sp>
        <p:nvSpPr>
          <p:cNvPr id="14" name="TextBox 13"/>
          <p:cNvSpPr txBox="1"/>
          <p:nvPr/>
        </p:nvSpPr>
        <p:spPr>
          <a:xfrm>
            <a:off x="5439551" y="1157"/>
            <a:ext cx="1166397" cy="369332"/>
          </a:xfrm>
          <a:prstGeom prst="rect">
            <a:avLst/>
          </a:prstGeom>
          <a:noFill/>
        </p:spPr>
        <p:txBody>
          <a:bodyPr wrap="square" rtlCol="0">
            <a:spAutoFit/>
          </a:bodyPr>
          <a:lstStyle/>
          <a:p>
            <a:r>
              <a:rPr lang="en-US" dirty="0">
                <a:solidFill>
                  <a:schemeClr val="bg1"/>
                </a:solidFill>
              </a:rPr>
              <a:t>Modeling</a:t>
            </a:r>
          </a:p>
        </p:txBody>
      </p:sp>
      <p:sp>
        <p:nvSpPr>
          <p:cNvPr id="15" name="TextBox 14"/>
          <p:cNvSpPr txBox="1"/>
          <p:nvPr/>
        </p:nvSpPr>
        <p:spPr>
          <a:xfrm>
            <a:off x="7934527" y="662"/>
            <a:ext cx="1166397" cy="400110"/>
          </a:xfrm>
          <a:prstGeom prst="rect">
            <a:avLst/>
          </a:prstGeom>
          <a:noFill/>
        </p:spPr>
        <p:txBody>
          <a:bodyPr wrap="square" rtlCol="0">
            <a:spAutoFit/>
          </a:bodyPr>
          <a:lstStyle/>
          <a:p>
            <a:r>
              <a:rPr lang="en-US" sz="2000" b="1" i="1" u="sng" dirty="0">
                <a:solidFill>
                  <a:schemeClr val="bg1"/>
                </a:solidFill>
              </a:rPr>
              <a:t>Results</a:t>
            </a:r>
          </a:p>
        </p:txBody>
      </p:sp>
      <p:sp>
        <p:nvSpPr>
          <p:cNvPr id="16" name="TextBox 15"/>
          <p:cNvSpPr txBox="1"/>
          <p:nvPr/>
        </p:nvSpPr>
        <p:spPr>
          <a:xfrm>
            <a:off x="10493829" y="0"/>
            <a:ext cx="1504749" cy="369332"/>
          </a:xfrm>
          <a:prstGeom prst="rect">
            <a:avLst/>
          </a:prstGeom>
          <a:noFill/>
        </p:spPr>
        <p:txBody>
          <a:bodyPr wrap="square" rtlCol="0">
            <a:spAutoFit/>
          </a:bodyPr>
          <a:lstStyle/>
          <a:p>
            <a:r>
              <a:rPr lang="en-US" dirty="0">
                <a:solidFill>
                  <a:schemeClr val="bg1"/>
                </a:solidFill>
              </a:rPr>
              <a:t>Conclusions</a:t>
            </a:r>
          </a:p>
        </p:txBody>
      </p:sp>
      <p:pic>
        <p:nvPicPr>
          <p:cNvPr id="5" name="Picture 4" descr="A diagram of a river&#10;&#10;Description automatically generated with medium confidence">
            <a:extLst>
              <a:ext uri="{FF2B5EF4-FFF2-40B4-BE49-F238E27FC236}">
                <a16:creationId xmlns:a16="http://schemas.microsoft.com/office/drawing/2014/main" id="{A3A64BDC-703F-BBF6-0F59-C45F5A1EB4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3670"/>
            <a:ext cx="5255593" cy="4346565"/>
          </a:xfrm>
          <a:prstGeom prst="rect">
            <a:avLst/>
          </a:prstGeom>
          <a:noFill/>
          <a:ln>
            <a:noFill/>
          </a:ln>
        </p:spPr>
      </p:pic>
      <p:pic>
        <p:nvPicPr>
          <p:cNvPr id="6" name="Picture 5" descr="A diagram of a diagram of a triangle&#10;&#10;Description automatically generated with medium confidence">
            <a:extLst>
              <a:ext uri="{FF2B5EF4-FFF2-40B4-BE49-F238E27FC236}">
                <a16:creationId xmlns:a16="http://schemas.microsoft.com/office/drawing/2014/main" id="{851FF488-0E90-36CE-8379-29D4A454FD9F}"/>
              </a:ext>
            </a:extLst>
          </p:cNvPr>
          <p:cNvPicPr>
            <a:picLocks noChangeAspect="1"/>
          </p:cNvPicPr>
          <p:nvPr/>
        </p:nvPicPr>
        <p:blipFill>
          <a:blip r:embed="rId4"/>
          <a:srcRect l="60209" t="16048" b="17094"/>
          <a:stretch/>
        </p:blipFill>
        <p:spPr>
          <a:xfrm>
            <a:off x="5422111" y="1372138"/>
            <a:ext cx="3028595" cy="2705466"/>
          </a:xfrm>
          <a:prstGeom prst="rect">
            <a:avLst/>
          </a:prstGeom>
        </p:spPr>
      </p:pic>
      <p:sp>
        <p:nvSpPr>
          <p:cNvPr id="10" name="TextBox 9">
            <a:extLst>
              <a:ext uri="{FF2B5EF4-FFF2-40B4-BE49-F238E27FC236}">
                <a16:creationId xmlns:a16="http://schemas.microsoft.com/office/drawing/2014/main" id="{7E0A1799-A43F-D3B4-8AA9-A0DD563D58C4}"/>
              </a:ext>
            </a:extLst>
          </p:cNvPr>
          <p:cNvSpPr txBox="1"/>
          <p:nvPr/>
        </p:nvSpPr>
        <p:spPr>
          <a:xfrm>
            <a:off x="8450706" y="540345"/>
            <a:ext cx="3741294" cy="6001643"/>
          </a:xfrm>
          <a:prstGeom prst="rect">
            <a:avLst/>
          </a:prstGeom>
          <a:noFill/>
        </p:spPr>
        <p:txBody>
          <a:bodyPr wrap="square" rtlCol="0">
            <a:spAutoFit/>
          </a:bodyPr>
          <a:lstStyle/>
          <a:p>
            <a:pPr marL="285750" indent="-285750">
              <a:buFont typeface="Arial" charset="0"/>
              <a:buChar char="•"/>
            </a:pPr>
            <a:r>
              <a:rPr lang="en-US" sz="2400" b="1" dirty="0"/>
              <a:t>Piper Diagram: </a:t>
            </a:r>
            <a:r>
              <a:rPr lang="en-US" sz="2400" dirty="0"/>
              <a:t>Shift from pristine to contaminated water in the dry season due to higher ion concentrations.</a:t>
            </a:r>
          </a:p>
          <a:p>
            <a:pPr marL="285750" indent="-285750">
              <a:buFont typeface="Arial" charset="0"/>
              <a:buChar char="•"/>
            </a:pPr>
            <a:r>
              <a:rPr lang="en-US" sz="2400" b="1" dirty="0"/>
              <a:t>Stiff Maps:</a:t>
            </a:r>
          </a:p>
          <a:p>
            <a:pPr marL="742950" lvl="1" indent="-285750">
              <a:buFont typeface="Arial" charset="0"/>
              <a:buChar char="•"/>
            </a:pPr>
            <a:r>
              <a:rPr lang="en-US" sz="2400" b="1" dirty="0"/>
              <a:t>Dry season: </a:t>
            </a:r>
            <a:r>
              <a:rPr lang="en-US" sz="2400" dirty="0"/>
              <a:t>Na⁺-Cl⁻ facies dominate (evaporation, human impact).</a:t>
            </a:r>
          </a:p>
          <a:p>
            <a:pPr marL="742950" lvl="1" indent="-285750">
              <a:buFont typeface="Arial" charset="0"/>
              <a:buChar char="•"/>
            </a:pPr>
            <a:r>
              <a:rPr lang="en-US" sz="2400" b="1" dirty="0"/>
              <a:t>Wet season: </a:t>
            </a:r>
            <a:r>
              <a:rPr lang="en-US" sz="2400" dirty="0"/>
              <a:t>Ca²⁺-HCO₃⁻ facies dominate (dilution, weathering).</a:t>
            </a:r>
          </a:p>
          <a:p>
            <a:pPr marL="285750" indent="-285750">
              <a:buFont typeface="Arial" charset="0"/>
              <a:buChar char="•"/>
            </a:pPr>
            <a:r>
              <a:rPr lang="en-US" sz="2400" dirty="0"/>
              <a:t>Seasonal changes show hydrology and human activity influence.</a:t>
            </a:r>
          </a:p>
        </p:txBody>
      </p:sp>
    </p:spTree>
    <p:extLst>
      <p:ext uri="{BB962C8B-B14F-4D97-AF65-F5344CB8AC3E}">
        <p14:creationId xmlns:p14="http://schemas.microsoft.com/office/powerpoint/2010/main" val="84521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ambria" charset="0"/>
                <a:ea typeface="Cambria" charset="0"/>
                <a:cs typeface="Cambria" charset="0"/>
              </a:rPr>
              <a:t>Weathering &amp; Biomass degradation rates</a:t>
            </a:r>
          </a:p>
        </p:txBody>
      </p:sp>
      <p:sp>
        <p:nvSpPr>
          <p:cNvPr id="9" name="Rectangle 8"/>
          <p:cNvSpPr/>
          <p:nvPr/>
        </p:nvSpPr>
        <p:spPr>
          <a:xfrm>
            <a:off x="0" y="0"/>
            <a:ext cx="12192000" cy="412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7336" y="19589"/>
            <a:ext cx="1460250" cy="369332"/>
          </a:xfrm>
          <a:prstGeom prst="rect">
            <a:avLst/>
          </a:prstGeom>
          <a:noFill/>
        </p:spPr>
        <p:txBody>
          <a:bodyPr wrap="square" rtlCol="0">
            <a:spAutoFit/>
          </a:bodyPr>
          <a:lstStyle/>
          <a:p>
            <a:r>
              <a:rPr lang="en-US" dirty="0">
                <a:solidFill>
                  <a:schemeClr val="bg1"/>
                </a:solidFill>
              </a:rPr>
              <a:t>Background</a:t>
            </a:r>
          </a:p>
        </p:txBody>
      </p:sp>
      <p:sp>
        <p:nvSpPr>
          <p:cNvPr id="11" name="TextBox 10"/>
          <p:cNvSpPr txBox="1"/>
          <p:nvPr/>
        </p:nvSpPr>
        <p:spPr>
          <a:xfrm>
            <a:off x="2809873" y="21705"/>
            <a:ext cx="1166397" cy="369332"/>
          </a:xfrm>
          <a:prstGeom prst="rect">
            <a:avLst/>
          </a:prstGeom>
          <a:noFill/>
        </p:spPr>
        <p:txBody>
          <a:bodyPr wrap="square" rtlCol="0">
            <a:spAutoFit/>
          </a:bodyPr>
          <a:lstStyle/>
          <a:p>
            <a:r>
              <a:rPr lang="en-US" dirty="0">
                <a:solidFill>
                  <a:schemeClr val="bg1"/>
                </a:solidFill>
              </a:rPr>
              <a:t>Methods</a:t>
            </a:r>
          </a:p>
        </p:txBody>
      </p:sp>
      <p:sp>
        <p:nvSpPr>
          <p:cNvPr id="12" name="TextBox 11"/>
          <p:cNvSpPr txBox="1"/>
          <p:nvPr/>
        </p:nvSpPr>
        <p:spPr>
          <a:xfrm>
            <a:off x="5439551" y="1157"/>
            <a:ext cx="1166397" cy="369332"/>
          </a:xfrm>
          <a:prstGeom prst="rect">
            <a:avLst/>
          </a:prstGeom>
          <a:noFill/>
        </p:spPr>
        <p:txBody>
          <a:bodyPr wrap="square" rtlCol="0">
            <a:spAutoFit/>
          </a:bodyPr>
          <a:lstStyle/>
          <a:p>
            <a:r>
              <a:rPr lang="en-US" dirty="0">
                <a:solidFill>
                  <a:schemeClr val="bg1"/>
                </a:solidFill>
              </a:rPr>
              <a:t>Modeling</a:t>
            </a:r>
          </a:p>
        </p:txBody>
      </p:sp>
      <p:sp>
        <p:nvSpPr>
          <p:cNvPr id="13" name="TextBox 12"/>
          <p:cNvSpPr txBox="1"/>
          <p:nvPr/>
        </p:nvSpPr>
        <p:spPr>
          <a:xfrm>
            <a:off x="7934527" y="662"/>
            <a:ext cx="1166397" cy="400110"/>
          </a:xfrm>
          <a:prstGeom prst="rect">
            <a:avLst/>
          </a:prstGeom>
          <a:noFill/>
        </p:spPr>
        <p:txBody>
          <a:bodyPr wrap="square" rtlCol="0">
            <a:spAutoFit/>
          </a:bodyPr>
          <a:lstStyle/>
          <a:p>
            <a:r>
              <a:rPr lang="en-US" sz="2000" b="1" i="1" u="sng" dirty="0">
                <a:solidFill>
                  <a:schemeClr val="bg1"/>
                </a:solidFill>
              </a:rPr>
              <a:t>Results</a:t>
            </a:r>
            <a:endParaRPr lang="en-US" b="1" i="1" u="sng" dirty="0">
              <a:solidFill>
                <a:schemeClr val="bg1"/>
              </a:solidFill>
            </a:endParaRPr>
          </a:p>
        </p:txBody>
      </p:sp>
      <p:sp>
        <p:nvSpPr>
          <p:cNvPr id="14" name="TextBox 13"/>
          <p:cNvSpPr txBox="1"/>
          <p:nvPr/>
        </p:nvSpPr>
        <p:spPr>
          <a:xfrm>
            <a:off x="10493829" y="0"/>
            <a:ext cx="1504749" cy="369332"/>
          </a:xfrm>
          <a:prstGeom prst="rect">
            <a:avLst/>
          </a:prstGeom>
          <a:noFill/>
        </p:spPr>
        <p:txBody>
          <a:bodyPr wrap="square" rtlCol="0">
            <a:spAutoFit/>
          </a:bodyPr>
          <a:lstStyle/>
          <a:p>
            <a:r>
              <a:rPr lang="en-US" dirty="0">
                <a:solidFill>
                  <a:schemeClr val="bg1"/>
                </a:solidFill>
              </a:rPr>
              <a:t>Conclusions</a:t>
            </a:r>
          </a:p>
        </p:txBody>
      </p:sp>
      <p:pic>
        <p:nvPicPr>
          <p:cNvPr id="3" name="Picture 2" descr="A map of different colors and numbers&#10;&#10;Description automatically generated">
            <a:extLst>
              <a:ext uri="{FF2B5EF4-FFF2-40B4-BE49-F238E27FC236}">
                <a16:creationId xmlns:a16="http://schemas.microsoft.com/office/drawing/2014/main" id="{502DD7A7-0BB8-C54D-E273-DF9F110E02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7336" y="1575728"/>
            <a:ext cx="5317399" cy="3962246"/>
          </a:xfrm>
          <a:prstGeom prst="rect">
            <a:avLst/>
          </a:prstGeom>
          <a:noFill/>
          <a:ln>
            <a:noFill/>
          </a:ln>
        </p:spPr>
      </p:pic>
      <p:pic>
        <p:nvPicPr>
          <p:cNvPr id="5" name="Picture 4" descr="A map of different colors and numbers&#10;&#10;Description automatically generated">
            <a:extLst>
              <a:ext uri="{FF2B5EF4-FFF2-40B4-BE49-F238E27FC236}">
                <a16:creationId xmlns:a16="http://schemas.microsoft.com/office/drawing/2014/main" id="{088ACF43-B137-9AE8-CEA9-5BC7F16BD4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75728"/>
            <a:ext cx="5427207" cy="3962246"/>
          </a:xfrm>
          <a:prstGeom prst="rect">
            <a:avLst/>
          </a:prstGeom>
          <a:noFill/>
          <a:ln>
            <a:noFill/>
          </a:ln>
        </p:spPr>
      </p:pic>
      <p:sp>
        <p:nvSpPr>
          <p:cNvPr id="4" name="TextBox 3">
            <a:extLst>
              <a:ext uri="{FF2B5EF4-FFF2-40B4-BE49-F238E27FC236}">
                <a16:creationId xmlns:a16="http://schemas.microsoft.com/office/drawing/2014/main" id="{4AFA4F3B-A664-A959-DEC6-82F2AB8733D0}"/>
              </a:ext>
            </a:extLst>
          </p:cNvPr>
          <p:cNvSpPr txBox="1"/>
          <p:nvPr/>
        </p:nvSpPr>
        <p:spPr>
          <a:xfrm>
            <a:off x="1107635" y="5377521"/>
            <a:ext cx="10697029" cy="1323439"/>
          </a:xfrm>
          <a:prstGeom prst="rect">
            <a:avLst/>
          </a:prstGeom>
          <a:noFill/>
        </p:spPr>
        <p:txBody>
          <a:bodyPr wrap="square" rtlCol="0">
            <a:spAutoFit/>
          </a:bodyPr>
          <a:lstStyle/>
          <a:p>
            <a:pPr marL="285750" indent="-285750">
              <a:buFont typeface="Arial" charset="0"/>
              <a:buChar char="•"/>
            </a:pPr>
            <a:r>
              <a:rPr lang="en-US" sz="2000" b="1" dirty="0"/>
              <a:t>Spatial Variability: </a:t>
            </a:r>
            <a:r>
              <a:rPr lang="en-US" sz="2000" dirty="0"/>
              <a:t>Rates vary across </a:t>
            </a:r>
            <a:r>
              <a:rPr lang="en-US" sz="2000" dirty="0" err="1"/>
              <a:t>subwatersheds</a:t>
            </a:r>
            <a:r>
              <a:rPr lang="en-US" sz="2000" dirty="0"/>
              <a:t>, driven by land use and lithology.</a:t>
            </a:r>
          </a:p>
          <a:p>
            <a:pPr marL="285750" indent="-285750">
              <a:buFont typeface="Arial" charset="0"/>
              <a:buChar char="•"/>
            </a:pPr>
            <a:r>
              <a:rPr lang="en-US" sz="2000" b="1" dirty="0"/>
              <a:t>Northern Hotspots: </a:t>
            </a:r>
            <a:r>
              <a:rPr lang="en-US" sz="2000" dirty="0"/>
              <a:t>Higher rates due to intense agriculture and weathering-prone rocks.</a:t>
            </a:r>
          </a:p>
          <a:p>
            <a:pPr marL="285750" indent="-285750">
              <a:buFont typeface="Arial" charset="0"/>
              <a:buChar char="•"/>
            </a:pPr>
            <a:r>
              <a:rPr lang="en-US" sz="2000" b="1" dirty="0"/>
              <a:t>Southern Areas: </a:t>
            </a:r>
            <a:r>
              <a:rPr lang="en-US" sz="2000" dirty="0"/>
              <a:t>Lower rates linked to forest cover and minimal human impact.</a:t>
            </a:r>
          </a:p>
          <a:p>
            <a:pPr marL="285750" indent="-285750">
              <a:buFont typeface="Arial" charset="0"/>
              <a:buChar char="•"/>
            </a:pPr>
            <a:r>
              <a:rPr lang="en-US" sz="2000" b="1" dirty="0"/>
              <a:t>Key Drivers: </a:t>
            </a:r>
            <a:r>
              <a:rPr lang="en-US" sz="2000" dirty="0"/>
              <a:t>Local geology, hydrology, and human activities shape these patterns.</a:t>
            </a:r>
          </a:p>
        </p:txBody>
      </p:sp>
    </p:spTree>
    <p:extLst>
      <p:ext uri="{BB962C8B-B14F-4D97-AF65-F5344CB8AC3E}">
        <p14:creationId xmlns:p14="http://schemas.microsoft.com/office/powerpoint/2010/main" val="235663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784712" cy="1325563"/>
          </a:xfrm>
        </p:spPr>
        <p:txBody>
          <a:bodyPr/>
          <a:lstStyle/>
          <a:p>
            <a:r>
              <a:rPr lang="en-US">
                <a:latin typeface="Cambria" charset="0"/>
                <a:ea typeface="Cambria" charset="0"/>
                <a:cs typeface="Cambria" charset="0"/>
              </a:rPr>
              <a:t>Conclusions</a:t>
            </a:r>
            <a:endParaRPr lang="en-US" dirty="0">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3280A99C-598F-B744-B15B-4DB38AFC6786}" type="slidenum">
              <a:rPr lang="en-US" smtClean="0"/>
              <a:t>12</a:t>
            </a:fld>
            <a:endParaRPr lang="en-US"/>
          </a:p>
        </p:txBody>
      </p:sp>
      <p:sp>
        <p:nvSpPr>
          <p:cNvPr id="7" name="Rectangle 6"/>
          <p:cNvSpPr/>
          <p:nvPr/>
        </p:nvSpPr>
        <p:spPr>
          <a:xfrm>
            <a:off x="0" y="0"/>
            <a:ext cx="12192000" cy="412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87336" y="19589"/>
            <a:ext cx="1460250" cy="369332"/>
          </a:xfrm>
          <a:prstGeom prst="rect">
            <a:avLst/>
          </a:prstGeom>
          <a:noFill/>
        </p:spPr>
        <p:txBody>
          <a:bodyPr wrap="square" rtlCol="0">
            <a:spAutoFit/>
          </a:bodyPr>
          <a:lstStyle/>
          <a:p>
            <a:r>
              <a:rPr lang="en-US" dirty="0">
                <a:solidFill>
                  <a:schemeClr val="bg1"/>
                </a:solidFill>
              </a:rPr>
              <a:t>Background</a:t>
            </a:r>
          </a:p>
        </p:txBody>
      </p:sp>
      <p:sp>
        <p:nvSpPr>
          <p:cNvPr id="9" name="TextBox 8"/>
          <p:cNvSpPr txBox="1"/>
          <p:nvPr/>
        </p:nvSpPr>
        <p:spPr>
          <a:xfrm>
            <a:off x="2809873" y="21705"/>
            <a:ext cx="1166397" cy="369332"/>
          </a:xfrm>
          <a:prstGeom prst="rect">
            <a:avLst/>
          </a:prstGeom>
          <a:noFill/>
        </p:spPr>
        <p:txBody>
          <a:bodyPr wrap="square" rtlCol="0">
            <a:spAutoFit/>
          </a:bodyPr>
          <a:lstStyle/>
          <a:p>
            <a:r>
              <a:rPr lang="en-US" dirty="0">
                <a:solidFill>
                  <a:schemeClr val="bg1"/>
                </a:solidFill>
              </a:rPr>
              <a:t>Methods</a:t>
            </a:r>
          </a:p>
        </p:txBody>
      </p:sp>
      <p:sp>
        <p:nvSpPr>
          <p:cNvPr id="10" name="TextBox 9"/>
          <p:cNvSpPr txBox="1"/>
          <p:nvPr/>
        </p:nvSpPr>
        <p:spPr>
          <a:xfrm>
            <a:off x="5439551" y="1157"/>
            <a:ext cx="1166397" cy="369332"/>
          </a:xfrm>
          <a:prstGeom prst="rect">
            <a:avLst/>
          </a:prstGeom>
          <a:noFill/>
        </p:spPr>
        <p:txBody>
          <a:bodyPr wrap="square" rtlCol="0">
            <a:spAutoFit/>
          </a:bodyPr>
          <a:lstStyle/>
          <a:p>
            <a:r>
              <a:rPr lang="en-US" dirty="0">
                <a:solidFill>
                  <a:schemeClr val="bg1"/>
                </a:solidFill>
              </a:rPr>
              <a:t>Modeling</a:t>
            </a:r>
          </a:p>
        </p:txBody>
      </p:sp>
      <p:sp>
        <p:nvSpPr>
          <p:cNvPr id="11" name="TextBox 10"/>
          <p:cNvSpPr txBox="1"/>
          <p:nvPr/>
        </p:nvSpPr>
        <p:spPr>
          <a:xfrm>
            <a:off x="7934527" y="662"/>
            <a:ext cx="1166397" cy="369332"/>
          </a:xfrm>
          <a:prstGeom prst="rect">
            <a:avLst/>
          </a:prstGeom>
          <a:noFill/>
        </p:spPr>
        <p:txBody>
          <a:bodyPr wrap="square" rtlCol="0">
            <a:spAutoFit/>
          </a:bodyPr>
          <a:lstStyle/>
          <a:p>
            <a:r>
              <a:rPr lang="en-US" dirty="0">
                <a:solidFill>
                  <a:schemeClr val="bg1"/>
                </a:solidFill>
              </a:rPr>
              <a:t>Results</a:t>
            </a:r>
          </a:p>
        </p:txBody>
      </p:sp>
      <p:sp>
        <p:nvSpPr>
          <p:cNvPr id="12" name="TextBox 11"/>
          <p:cNvSpPr txBox="1"/>
          <p:nvPr/>
        </p:nvSpPr>
        <p:spPr>
          <a:xfrm>
            <a:off x="10493829" y="0"/>
            <a:ext cx="1504749" cy="400110"/>
          </a:xfrm>
          <a:prstGeom prst="rect">
            <a:avLst/>
          </a:prstGeom>
          <a:noFill/>
        </p:spPr>
        <p:txBody>
          <a:bodyPr wrap="square" rtlCol="0">
            <a:spAutoFit/>
          </a:bodyPr>
          <a:lstStyle/>
          <a:p>
            <a:r>
              <a:rPr lang="en-US" sz="2000" b="1" i="1" u="sng" dirty="0">
                <a:solidFill>
                  <a:schemeClr val="bg1"/>
                </a:solidFill>
              </a:rPr>
              <a:t>Conclusions</a:t>
            </a:r>
          </a:p>
        </p:txBody>
      </p:sp>
      <p:sp>
        <p:nvSpPr>
          <p:cNvPr id="54" name="TextBox 53"/>
          <p:cNvSpPr txBox="1"/>
          <p:nvPr/>
        </p:nvSpPr>
        <p:spPr>
          <a:xfrm>
            <a:off x="4622912" y="1296844"/>
            <a:ext cx="7375103" cy="5016758"/>
          </a:xfrm>
          <a:prstGeom prst="rect">
            <a:avLst/>
          </a:prstGeom>
          <a:noFill/>
        </p:spPr>
        <p:txBody>
          <a:bodyPr wrap="square" rtlCol="0">
            <a:spAutoFit/>
          </a:bodyPr>
          <a:lstStyle/>
          <a:p>
            <a:pPr marL="285750" indent="-285750">
              <a:buFont typeface="Arial" charset="0"/>
              <a:buChar char="•"/>
            </a:pPr>
            <a:r>
              <a:rPr lang="en-US" sz="2000" b="1" dirty="0"/>
              <a:t>Seasonal Flux Variations: </a:t>
            </a:r>
            <a:r>
              <a:rPr lang="en-US" sz="2000" dirty="0"/>
              <a:t>Dissolved species fluxes are significantly higher in the wet season, highlighting the influence of hydrology and discharge on solute transport.</a:t>
            </a:r>
          </a:p>
          <a:p>
            <a:pPr marL="285750" indent="-285750">
              <a:buFont typeface="Arial" charset="0"/>
              <a:buChar char="•"/>
            </a:pPr>
            <a:r>
              <a:rPr lang="en-US" sz="2000" b="1" dirty="0"/>
              <a:t>Hotspot Identification: </a:t>
            </a:r>
            <a:r>
              <a:rPr lang="en-US" sz="2000" dirty="0"/>
              <a:t>Northern </a:t>
            </a:r>
            <a:r>
              <a:rPr lang="en-US" sz="2000" dirty="0" err="1"/>
              <a:t>subwatersheds</a:t>
            </a:r>
            <a:r>
              <a:rPr lang="en-US" sz="2000" dirty="0"/>
              <a:t> emerge as hotspots for dissolved species, driven by intensive agriculture and weathering-prone lithology.</a:t>
            </a:r>
          </a:p>
          <a:p>
            <a:pPr marL="285750" indent="-285750">
              <a:buFont typeface="Arial" charset="0"/>
              <a:buChar char="•"/>
            </a:pPr>
            <a:r>
              <a:rPr lang="en-US" sz="2000" b="1" dirty="0"/>
              <a:t>Water Type Transition: </a:t>
            </a:r>
            <a:r>
              <a:rPr lang="en-US" sz="2000" dirty="0"/>
              <a:t>Piper diagrams reveal a seasonal shift in water type, indicating increasing contamination during the dry season.</a:t>
            </a:r>
          </a:p>
          <a:p>
            <a:pPr marL="285750" indent="-285750">
              <a:buFont typeface="Arial" charset="0"/>
              <a:buChar char="•"/>
            </a:pPr>
            <a:r>
              <a:rPr lang="en-US" sz="2000" b="1" dirty="0"/>
              <a:t>Weathering and Biomass Insights: </a:t>
            </a:r>
            <a:r>
              <a:rPr lang="en-US" sz="2000" dirty="0"/>
              <a:t>Variations in weathering and biomass degradation rates across </a:t>
            </a:r>
            <a:r>
              <a:rPr lang="en-US" sz="2000" dirty="0" err="1"/>
              <a:t>subwatersheds</a:t>
            </a:r>
            <a:r>
              <a:rPr lang="en-US" sz="2000" dirty="0"/>
              <a:t> emphasize the impact of local geology, land use, and hydrology.</a:t>
            </a:r>
          </a:p>
          <a:p>
            <a:pPr marL="285750" indent="-285750">
              <a:buFont typeface="Arial" charset="0"/>
              <a:buChar char="•"/>
            </a:pPr>
            <a:r>
              <a:rPr lang="en-US" sz="2000" b="1" dirty="0"/>
              <a:t>Future Management: </a:t>
            </a:r>
            <a:r>
              <a:rPr lang="en-US" sz="2000" dirty="0"/>
              <a:t>These findings stress the need for adaptive watershed management to mitigate anthropogenic impacts and address climate-driven challenges.</a:t>
            </a:r>
            <a:br>
              <a:rPr lang="en-US" sz="2000" dirty="0"/>
            </a:br>
            <a:endParaRPr lang="en-US" sz="2000" dirty="0"/>
          </a:p>
        </p:txBody>
      </p:sp>
      <p:pic>
        <p:nvPicPr>
          <p:cNvPr id="71" name="Picture 70" descr="A person sitting on rocks next to a yellow bucket&#10;&#10;Description automatically generated">
            <a:extLst>
              <a:ext uri="{FF2B5EF4-FFF2-40B4-BE49-F238E27FC236}">
                <a16:creationId xmlns:a16="http://schemas.microsoft.com/office/drawing/2014/main" id="{9DA26475-EF9C-A01C-EAE2-004301F3EF32}"/>
              </a:ext>
            </a:extLst>
          </p:cNvPr>
          <p:cNvPicPr>
            <a:picLocks noChangeAspect="1"/>
          </p:cNvPicPr>
          <p:nvPr/>
        </p:nvPicPr>
        <p:blipFill>
          <a:blip r:embed="rId3"/>
          <a:srcRect l="13282" t="17497" r="20831" b="28985"/>
          <a:stretch/>
        </p:blipFill>
        <p:spPr>
          <a:xfrm>
            <a:off x="838200" y="1690688"/>
            <a:ext cx="3388909" cy="3670218"/>
          </a:xfrm>
          <a:prstGeom prst="rect">
            <a:avLst/>
          </a:prstGeom>
          <a:ln>
            <a:noFill/>
          </a:ln>
          <a:effectLst>
            <a:softEdge rad="112500"/>
          </a:effectLst>
        </p:spPr>
      </p:pic>
    </p:spTree>
    <p:extLst>
      <p:ext uri="{BB962C8B-B14F-4D97-AF65-F5344CB8AC3E}">
        <p14:creationId xmlns:p14="http://schemas.microsoft.com/office/powerpoint/2010/main" val="24077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8387" y="3113811"/>
            <a:ext cx="10515600" cy="1325563"/>
          </a:xfrm>
        </p:spPr>
        <p:txBody>
          <a:bodyPr>
            <a:normAutofit/>
          </a:bodyPr>
          <a:lstStyle/>
          <a:p>
            <a:pPr algn="ctr"/>
            <a:r>
              <a:rPr lang="en-US" sz="6000" b="1" dirty="0">
                <a:solidFill>
                  <a:schemeClr val="bg1"/>
                </a:solidFill>
              </a:rPr>
              <a:t>Questions?</a:t>
            </a:r>
          </a:p>
        </p:txBody>
      </p:sp>
      <p:sp>
        <p:nvSpPr>
          <p:cNvPr id="4" name="Slide Number Placeholder 3"/>
          <p:cNvSpPr>
            <a:spLocks noGrp="1"/>
          </p:cNvSpPr>
          <p:nvPr>
            <p:ph type="sldNum" sz="quarter" idx="12"/>
          </p:nvPr>
        </p:nvSpPr>
        <p:spPr/>
        <p:txBody>
          <a:bodyPr/>
          <a:lstStyle/>
          <a:p>
            <a:fld id="{3280A99C-598F-B744-B15B-4DB38AFC6786}" type="slidenum">
              <a:rPr lang="en-US" smtClean="0"/>
              <a:t>13</a:t>
            </a:fld>
            <a:endParaRPr lang="en-US"/>
          </a:p>
        </p:txBody>
      </p:sp>
    </p:spTree>
    <p:extLst>
      <p:ext uri="{BB962C8B-B14F-4D97-AF65-F5344CB8AC3E}">
        <p14:creationId xmlns:p14="http://schemas.microsoft.com/office/powerpoint/2010/main" val="257249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200" y="492280"/>
            <a:ext cx="10515600" cy="1325563"/>
          </a:xfrm>
        </p:spPr>
        <p:txBody>
          <a:bodyPr/>
          <a:lstStyle/>
          <a:p>
            <a:r>
              <a:rPr lang="en-US" dirty="0">
                <a:latin typeface="Cambria" charset="0"/>
                <a:ea typeface="Cambria" charset="0"/>
                <a:cs typeface="Cambria" charset="0"/>
              </a:rPr>
              <a:t>Research Question</a:t>
            </a:r>
          </a:p>
        </p:txBody>
      </p:sp>
      <p:sp>
        <p:nvSpPr>
          <p:cNvPr id="4" name="Slide Number Placeholder 3"/>
          <p:cNvSpPr>
            <a:spLocks noGrp="1"/>
          </p:cNvSpPr>
          <p:nvPr>
            <p:ph type="sldNum" sz="quarter" idx="12"/>
          </p:nvPr>
        </p:nvSpPr>
        <p:spPr/>
        <p:txBody>
          <a:bodyPr/>
          <a:lstStyle/>
          <a:p>
            <a:fld id="{3280A99C-598F-B744-B15B-4DB38AFC6786}" type="slidenum">
              <a:rPr lang="en-US" smtClean="0"/>
              <a:t>2</a:t>
            </a:fld>
            <a:endParaRPr lang="en-US" dirty="0"/>
          </a:p>
        </p:txBody>
      </p:sp>
      <p:sp>
        <p:nvSpPr>
          <p:cNvPr id="5" name="Rectangle 4"/>
          <p:cNvSpPr/>
          <p:nvPr/>
        </p:nvSpPr>
        <p:spPr>
          <a:xfrm>
            <a:off x="0" y="0"/>
            <a:ext cx="12192000" cy="412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7336" y="19589"/>
            <a:ext cx="1460250" cy="400110"/>
          </a:xfrm>
          <a:prstGeom prst="rect">
            <a:avLst/>
          </a:prstGeom>
          <a:noFill/>
        </p:spPr>
        <p:txBody>
          <a:bodyPr wrap="square" rtlCol="0">
            <a:spAutoFit/>
          </a:bodyPr>
          <a:lstStyle/>
          <a:p>
            <a:r>
              <a:rPr lang="en-US" sz="2000" b="1" i="1" u="sng" dirty="0">
                <a:solidFill>
                  <a:schemeClr val="bg1"/>
                </a:solidFill>
              </a:rPr>
              <a:t>Background</a:t>
            </a:r>
            <a:endParaRPr lang="en-US" b="1" i="1" u="sng" dirty="0">
              <a:solidFill>
                <a:schemeClr val="bg1"/>
              </a:solidFill>
            </a:endParaRPr>
          </a:p>
        </p:txBody>
      </p:sp>
      <p:sp>
        <p:nvSpPr>
          <p:cNvPr id="7" name="TextBox 6"/>
          <p:cNvSpPr txBox="1"/>
          <p:nvPr/>
        </p:nvSpPr>
        <p:spPr>
          <a:xfrm>
            <a:off x="2809873" y="21705"/>
            <a:ext cx="1166397" cy="369332"/>
          </a:xfrm>
          <a:prstGeom prst="rect">
            <a:avLst/>
          </a:prstGeom>
          <a:noFill/>
        </p:spPr>
        <p:txBody>
          <a:bodyPr wrap="square" rtlCol="0">
            <a:spAutoFit/>
          </a:bodyPr>
          <a:lstStyle/>
          <a:p>
            <a:r>
              <a:rPr lang="en-US" dirty="0">
                <a:solidFill>
                  <a:schemeClr val="bg1"/>
                </a:solidFill>
              </a:rPr>
              <a:t>Methods</a:t>
            </a:r>
          </a:p>
        </p:txBody>
      </p:sp>
      <p:sp>
        <p:nvSpPr>
          <p:cNvPr id="8" name="TextBox 7"/>
          <p:cNvSpPr txBox="1"/>
          <p:nvPr/>
        </p:nvSpPr>
        <p:spPr>
          <a:xfrm>
            <a:off x="5439551" y="1157"/>
            <a:ext cx="1166397" cy="369332"/>
          </a:xfrm>
          <a:prstGeom prst="rect">
            <a:avLst/>
          </a:prstGeom>
          <a:noFill/>
        </p:spPr>
        <p:txBody>
          <a:bodyPr wrap="square" rtlCol="0">
            <a:spAutoFit/>
          </a:bodyPr>
          <a:lstStyle/>
          <a:p>
            <a:r>
              <a:rPr lang="en-US" dirty="0">
                <a:solidFill>
                  <a:schemeClr val="bg1"/>
                </a:solidFill>
              </a:rPr>
              <a:t>Modeling</a:t>
            </a:r>
          </a:p>
        </p:txBody>
      </p:sp>
      <p:sp>
        <p:nvSpPr>
          <p:cNvPr id="9" name="TextBox 8"/>
          <p:cNvSpPr txBox="1"/>
          <p:nvPr/>
        </p:nvSpPr>
        <p:spPr>
          <a:xfrm>
            <a:off x="7934527" y="662"/>
            <a:ext cx="1166397" cy="369332"/>
          </a:xfrm>
          <a:prstGeom prst="rect">
            <a:avLst/>
          </a:prstGeom>
          <a:noFill/>
        </p:spPr>
        <p:txBody>
          <a:bodyPr wrap="square" rtlCol="0">
            <a:spAutoFit/>
          </a:bodyPr>
          <a:lstStyle/>
          <a:p>
            <a:r>
              <a:rPr lang="en-US" dirty="0">
                <a:solidFill>
                  <a:schemeClr val="bg1"/>
                </a:solidFill>
              </a:rPr>
              <a:t>Results</a:t>
            </a:r>
          </a:p>
        </p:txBody>
      </p:sp>
      <p:sp>
        <p:nvSpPr>
          <p:cNvPr id="10" name="TextBox 9"/>
          <p:cNvSpPr txBox="1"/>
          <p:nvPr/>
        </p:nvSpPr>
        <p:spPr>
          <a:xfrm>
            <a:off x="10493829" y="0"/>
            <a:ext cx="1504749" cy="369332"/>
          </a:xfrm>
          <a:prstGeom prst="rect">
            <a:avLst/>
          </a:prstGeom>
          <a:noFill/>
        </p:spPr>
        <p:txBody>
          <a:bodyPr wrap="square" rtlCol="0">
            <a:spAutoFit/>
          </a:bodyPr>
          <a:lstStyle/>
          <a:p>
            <a:r>
              <a:rPr lang="en-US" dirty="0">
                <a:solidFill>
                  <a:schemeClr val="bg1"/>
                </a:solidFill>
              </a:rPr>
              <a:t>Conclusions</a:t>
            </a:r>
          </a:p>
        </p:txBody>
      </p:sp>
      <p:sp>
        <p:nvSpPr>
          <p:cNvPr id="14" name="TextBox 13"/>
          <p:cNvSpPr txBox="1"/>
          <p:nvPr/>
        </p:nvSpPr>
        <p:spPr>
          <a:xfrm>
            <a:off x="5627000" y="1126625"/>
            <a:ext cx="6559027" cy="5632311"/>
          </a:xfrm>
          <a:prstGeom prst="rect">
            <a:avLst/>
          </a:prstGeom>
          <a:noFill/>
        </p:spPr>
        <p:txBody>
          <a:bodyPr wrap="square" rtlCol="0">
            <a:spAutoFit/>
          </a:bodyPr>
          <a:lstStyle/>
          <a:p>
            <a:pPr marL="285750" indent="-285750">
              <a:buFont typeface="Arial" charset="0"/>
              <a:buChar char="•"/>
            </a:pPr>
            <a:r>
              <a:rPr lang="en-US" sz="2400" dirty="0"/>
              <a:t>How do biogeochemical cycles in the Mun River watershed vary between the dry and wet seasons?</a:t>
            </a:r>
            <a:br>
              <a:rPr lang="en-US" sz="2400" dirty="0"/>
            </a:br>
            <a:endParaRPr lang="en-US" sz="2400" dirty="0"/>
          </a:p>
          <a:p>
            <a:pPr marL="285750" indent="-285750">
              <a:buFont typeface="Arial" charset="0"/>
              <a:buChar char="•"/>
            </a:pPr>
            <a:r>
              <a:rPr lang="en-US" sz="2400" dirty="0"/>
              <a:t>How do human activities, such as agriculture and deforestation, interact with natural geological processes to affect water quality?</a:t>
            </a:r>
            <a:br>
              <a:rPr lang="en-US" sz="2400" dirty="0"/>
            </a:br>
            <a:endParaRPr lang="en-US" sz="2400" dirty="0"/>
          </a:p>
          <a:p>
            <a:pPr marL="285750" indent="-285750">
              <a:buFont typeface="Arial" charset="0"/>
              <a:buChar char="•"/>
            </a:pPr>
            <a:r>
              <a:rPr lang="en-US" sz="2400" dirty="0"/>
              <a:t>How might future changes in temperature and precipitation patterns intensify existing water quality challenges in the watershed?</a:t>
            </a:r>
          </a:p>
          <a:p>
            <a:pPr marL="285750" indent="-285750">
              <a:buFont typeface="Arial" charset="0"/>
              <a:buChar char="•"/>
            </a:pPr>
            <a:endParaRPr lang="en-US" sz="2400" dirty="0"/>
          </a:p>
          <a:p>
            <a:pPr marL="285750" indent="-285750">
              <a:buFont typeface="Arial" charset="0"/>
              <a:buChar char="•"/>
            </a:pPr>
            <a:r>
              <a:rPr lang="en-US" sz="2400" dirty="0"/>
              <a:t>What role do mineral weathering and biomass degradation play in the carbon cycle within the Mun River watershed?</a:t>
            </a:r>
          </a:p>
        </p:txBody>
      </p:sp>
      <p:pic>
        <p:nvPicPr>
          <p:cNvPr id="2050" name="Picture 2">
            <a:extLst>
              <a:ext uri="{FF2B5EF4-FFF2-40B4-BE49-F238E27FC236}">
                <a16:creationId xmlns:a16="http://schemas.microsoft.com/office/drawing/2014/main" id="{EE8845F3-EB1C-9BDD-5448-E7862F7BC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08" y="1598908"/>
            <a:ext cx="4130504" cy="5237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525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0350" y="510594"/>
            <a:ext cx="11125574" cy="769441"/>
          </a:xfrm>
          <a:prstGeom prst="rect">
            <a:avLst/>
          </a:prstGeom>
          <a:noFill/>
        </p:spPr>
        <p:txBody>
          <a:bodyPr wrap="square" rtlCol="0">
            <a:spAutoFit/>
          </a:bodyPr>
          <a:lstStyle/>
          <a:p>
            <a:r>
              <a:rPr lang="en-US" sz="4400" dirty="0">
                <a:latin typeface="Cambria" charset="0"/>
                <a:ea typeface="Cambria" charset="0"/>
                <a:cs typeface="Cambria" charset="0"/>
              </a:rPr>
              <a:t>Mun River Watershed</a:t>
            </a:r>
          </a:p>
        </p:txBody>
      </p:sp>
      <p:sp>
        <p:nvSpPr>
          <p:cNvPr id="20" name="Rectangle 19"/>
          <p:cNvSpPr/>
          <p:nvPr/>
        </p:nvSpPr>
        <p:spPr>
          <a:xfrm>
            <a:off x="0" y="0"/>
            <a:ext cx="12192000" cy="412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lide Number Placeholder 36"/>
          <p:cNvSpPr>
            <a:spLocks noGrp="1"/>
          </p:cNvSpPr>
          <p:nvPr>
            <p:ph type="sldNum" sz="quarter" idx="12"/>
          </p:nvPr>
        </p:nvSpPr>
        <p:spPr/>
        <p:txBody>
          <a:bodyPr/>
          <a:lstStyle/>
          <a:p>
            <a:fld id="{3280A99C-598F-B744-B15B-4DB38AFC6786}" type="slidenum">
              <a:rPr lang="en-US" smtClean="0"/>
              <a:t>3</a:t>
            </a:fld>
            <a:endParaRPr lang="en-US"/>
          </a:p>
        </p:txBody>
      </p:sp>
      <p:sp>
        <p:nvSpPr>
          <p:cNvPr id="3" name="TextBox 2"/>
          <p:cNvSpPr txBox="1"/>
          <p:nvPr/>
        </p:nvSpPr>
        <p:spPr>
          <a:xfrm>
            <a:off x="387336" y="19589"/>
            <a:ext cx="1460250" cy="400110"/>
          </a:xfrm>
          <a:prstGeom prst="rect">
            <a:avLst/>
          </a:prstGeom>
          <a:noFill/>
        </p:spPr>
        <p:txBody>
          <a:bodyPr wrap="square" rtlCol="0">
            <a:spAutoFit/>
          </a:bodyPr>
          <a:lstStyle/>
          <a:p>
            <a:r>
              <a:rPr lang="en-US" sz="2000" b="1" i="1" u="sng" dirty="0">
                <a:solidFill>
                  <a:schemeClr val="bg1"/>
                </a:solidFill>
              </a:rPr>
              <a:t>Background</a:t>
            </a:r>
          </a:p>
        </p:txBody>
      </p:sp>
      <p:sp>
        <p:nvSpPr>
          <p:cNvPr id="46" name="TextBox 45"/>
          <p:cNvSpPr txBox="1"/>
          <p:nvPr/>
        </p:nvSpPr>
        <p:spPr>
          <a:xfrm>
            <a:off x="2809873" y="21705"/>
            <a:ext cx="1166397" cy="369332"/>
          </a:xfrm>
          <a:prstGeom prst="rect">
            <a:avLst/>
          </a:prstGeom>
          <a:noFill/>
        </p:spPr>
        <p:txBody>
          <a:bodyPr wrap="square" rtlCol="0">
            <a:spAutoFit/>
          </a:bodyPr>
          <a:lstStyle/>
          <a:p>
            <a:r>
              <a:rPr lang="en-US" dirty="0">
                <a:solidFill>
                  <a:schemeClr val="bg1"/>
                </a:solidFill>
              </a:rPr>
              <a:t>Methods</a:t>
            </a:r>
          </a:p>
        </p:txBody>
      </p:sp>
      <p:sp>
        <p:nvSpPr>
          <p:cNvPr id="47" name="TextBox 46"/>
          <p:cNvSpPr txBox="1"/>
          <p:nvPr/>
        </p:nvSpPr>
        <p:spPr>
          <a:xfrm>
            <a:off x="5439551" y="1157"/>
            <a:ext cx="1166397" cy="369332"/>
          </a:xfrm>
          <a:prstGeom prst="rect">
            <a:avLst/>
          </a:prstGeom>
          <a:noFill/>
        </p:spPr>
        <p:txBody>
          <a:bodyPr wrap="square" rtlCol="0">
            <a:spAutoFit/>
          </a:bodyPr>
          <a:lstStyle/>
          <a:p>
            <a:r>
              <a:rPr lang="en-US" dirty="0">
                <a:solidFill>
                  <a:schemeClr val="bg1"/>
                </a:solidFill>
              </a:rPr>
              <a:t>Modeling</a:t>
            </a:r>
          </a:p>
        </p:txBody>
      </p:sp>
      <p:sp>
        <p:nvSpPr>
          <p:cNvPr id="48" name="TextBox 47"/>
          <p:cNvSpPr txBox="1"/>
          <p:nvPr/>
        </p:nvSpPr>
        <p:spPr>
          <a:xfrm>
            <a:off x="7934527" y="662"/>
            <a:ext cx="1166397" cy="369332"/>
          </a:xfrm>
          <a:prstGeom prst="rect">
            <a:avLst/>
          </a:prstGeom>
          <a:noFill/>
        </p:spPr>
        <p:txBody>
          <a:bodyPr wrap="square" rtlCol="0">
            <a:spAutoFit/>
          </a:bodyPr>
          <a:lstStyle/>
          <a:p>
            <a:r>
              <a:rPr lang="en-US" dirty="0">
                <a:solidFill>
                  <a:schemeClr val="bg1"/>
                </a:solidFill>
              </a:rPr>
              <a:t>Results</a:t>
            </a:r>
          </a:p>
        </p:txBody>
      </p:sp>
      <p:sp>
        <p:nvSpPr>
          <p:cNvPr id="49" name="TextBox 48"/>
          <p:cNvSpPr txBox="1"/>
          <p:nvPr/>
        </p:nvSpPr>
        <p:spPr>
          <a:xfrm>
            <a:off x="10493829" y="0"/>
            <a:ext cx="1504749" cy="369332"/>
          </a:xfrm>
          <a:prstGeom prst="rect">
            <a:avLst/>
          </a:prstGeom>
          <a:noFill/>
        </p:spPr>
        <p:txBody>
          <a:bodyPr wrap="square" rtlCol="0">
            <a:spAutoFit/>
          </a:bodyPr>
          <a:lstStyle/>
          <a:p>
            <a:r>
              <a:rPr lang="en-US" dirty="0">
                <a:solidFill>
                  <a:schemeClr val="bg1"/>
                </a:solidFill>
              </a:rPr>
              <a:t>Conclusions</a:t>
            </a:r>
          </a:p>
        </p:txBody>
      </p:sp>
      <p:pic>
        <p:nvPicPr>
          <p:cNvPr id="14" name="Picture 13" descr="A map of a river&#10;&#10;Description automatically generated">
            <a:extLst>
              <a:ext uri="{FF2B5EF4-FFF2-40B4-BE49-F238E27FC236}">
                <a16:creationId xmlns:a16="http://schemas.microsoft.com/office/drawing/2014/main" id="{0ECD885A-DBD8-2DC4-8D9B-10BDB63130AF}"/>
              </a:ext>
            </a:extLst>
          </p:cNvPr>
          <p:cNvPicPr>
            <a:picLocks noChangeAspect="1"/>
          </p:cNvPicPr>
          <p:nvPr/>
        </p:nvPicPr>
        <p:blipFill>
          <a:blip r:embed="rId3"/>
          <a:srcRect l="8505" t="16230" r="5572" b="5755"/>
          <a:stretch/>
        </p:blipFill>
        <p:spPr>
          <a:xfrm>
            <a:off x="117232" y="1507695"/>
            <a:ext cx="6928338" cy="4978463"/>
          </a:xfrm>
          <a:prstGeom prst="rect">
            <a:avLst/>
          </a:prstGeom>
        </p:spPr>
      </p:pic>
      <p:sp>
        <p:nvSpPr>
          <p:cNvPr id="5" name="TextBox 4">
            <a:extLst>
              <a:ext uri="{FF2B5EF4-FFF2-40B4-BE49-F238E27FC236}">
                <a16:creationId xmlns:a16="http://schemas.microsoft.com/office/drawing/2014/main" id="{234E202E-714D-CC4A-BEE7-D61D9795BA20}"/>
              </a:ext>
            </a:extLst>
          </p:cNvPr>
          <p:cNvSpPr txBox="1"/>
          <p:nvPr/>
        </p:nvSpPr>
        <p:spPr>
          <a:xfrm>
            <a:off x="6810365" y="598824"/>
            <a:ext cx="4953008" cy="6001643"/>
          </a:xfrm>
          <a:prstGeom prst="rect">
            <a:avLst/>
          </a:prstGeom>
          <a:noFill/>
        </p:spPr>
        <p:txBody>
          <a:bodyPr wrap="square" rtlCol="0">
            <a:spAutoFit/>
          </a:bodyPr>
          <a:lstStyle/>
          <a:p>
            <a:pPr marL="285750" indent="-285750">
              <a:buFont typeface="Arial" charset="0"/>
              <a:buChar char="•"/>
            </a:pPr>
            <a:r>
              <a:rPr lang="en-US" sz="2400" b="1" dirty="0"/>
              <a:t>Total Area: </a:t>
            </a:r>
            <a:r>
              <a:rPr lang="en-US" sz="2400" dirty="0"/>
              <a:t>~71,000 km² (significant portion of Northeastern Thailand).</a:t>
            </a:r>
          </a:p>
          <a:p>
            <a:pPr marL="285750" indent="-285750">
              <a:buFont typeface="Arial" charset="0"/>
              <a:buChar char="•"/>
            </a:pPr>
            <a:r>
              <a:rPr lang="en-US" sz="2400" b="1" dirty="0"/>
              <a:t>River Length: </a:t>
            </a:r>
            <a:r>
              <a:rPr lang="en-US" sz="2400" dirty="0"/>
              <a:t>~900 km from its source to the confluence with the Mekong River.</a:t>
            </a:r>
          </a:p>
          <a:p>
            <a:pPr marL="285750" indent="-285750">
              <a:buFont typeface="Arial" charset="0"/>
              <a:buChar char="•"/>
            </a:pPr>
            <a:r>
              <a:rPr lang="en-US" sz="2400" b="1" dirty="0"/>
              <a:t>Annual Rainfall: </a:t>
            </a:r>
            <a:r>
              <a:rPr lang="en-US" sz="2400" dirty="0"/>
              <a:t>~1,200–1,300 mm/year, concentrated in June–October.</a:t>
            </a:r>
          </a:p>
          <a:p>
            <a:pPr marL="285750" indent="-285750">
              <a:buFont typeface="Arial" charset="0"/>
              <a:buChar char="•"/>
            </a:pPr>
            <a:r>
              <a:rPr lang="en-US" sz="2400" b="1" dirty="0"/>
              <a:t>Annual Discharge: </a:t>
            </a:r>
            <a:r>
              <a:rPr lang="en-US" sz="2400" dirty="0"/>
              <a:t>~26 billion m³ flows into the Mekong at Ubon </a:t>
            </a:r>
            <a:r>
              <a:rPr lang="en-US" sz="2400" dirty="0" err="1"/>
              <a:t>Ratchathani</a:t>
            </a:r>
            <a:r>
              <a:rPr lang="en-US" sz="2400" dirty="0"/>
              <a:t>.</a:t>
            </a:r>
          </a:p>
          <a:p>
            <a:pPr marL="285750" indent="-285750">
              <a:buFont typeface="Arial" charset="0"/>
              <a:buChar char="•"/>
            </a:pPr>
            <a:r>
              <a:rPr lang="en-US" sz="2400" b="1" dirty="0"/>
              <a:t>Agricultural Role: </a:t>
            </a:r>
            <a:r>
              <a:rPr lang="en-US" sz="2400" dirty="0"/>
              <a:t>Crucial for irrigating extensive rice paddies.</a:t>
            </a:r>
          </a:p>
          <a:p>
            <a:pPr marL="285750" indent="-285750">
              <a:buFont typeface="Arial" charset="0"/>
              <a:buChar char="•"/>
            </a:pPr>
            <a:r>
              <a:rPr lang="en-US" sz="2400" b="1" dirty="0"/>
              <a:t>Seasonal Variability: </a:t>
            </a:r>
            <a:r>
              <a:rPr lang="en-US" sz="2400" dirty="0"/>
              <a:t>Peak flow in rainy season; significant drop in dry season.</a:t>
            </a:r>
          </a:p>
        </p:txBody>
      </p:sp>
    </p:spTree>
    <p:extLst>
      <p:ext uri="{BB962C8B-B14F-4D97-AF65-F5344CB8AC3E}">
        <p14:creationId xmlns:p14="http://schemas.microsoft.com/office/powerpoint/2010/main" val="349723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336" y="388921"/>
            <a:ext cx="10515600" cy="1325563"/>
          </a:xfrm>
        </p:spPr>
        <p:txBody>
          <a:bodyPr/>
          <a:lstStyle/>
          <a:p>
            <a:r>
              <a:rPr lang="en-US" dirty="0">
                <a:latin typeface="Cambria" charset="0"/>
                <a:ea typeface="Cambria" charset="0"/>
                <a:cs typeface="Cambria" charset="0"/>
              </a:rPr>
              <a:t>MRW Climate</a:t>
            </a:r>
          </a:p>
        </p:txBody>
      </p:sp>
      <p:sp>
        <p:nvSpPr>
          <p:cNvPr id="5" name="TextBox 4"/>
          <p:cNvSpPr txBox="1"/>
          <p:nvPr/>
        </p:nvSpPr>
        <p:spPr>
          <a:xfrm>
            <a:off x="463359" y="2296798"/>
            <a:ext cx="3512911" cy="4154984"/>
          </a:xfrm>
          <a:prstGeom prst="rect">
            <a:avLst/>
          </a:prstGeom>
          <a:noFill/>
        </p:spPr>
        <p:txBody>
          <a:bodyPr wrap="square" rtlCol="0">
            <a:spAutoFit/>
          </a:bodyPr>
          <a:lstStyle/>
          <a:p>
            <a:pPr marL="285750" indent="-285750">
              <a:buFont typeface="Arial" charset="0"/>
              <a:buChar char="•"/>
            </a:pPr>
            <a:r>
              <a:rPr lang="en-US" sz="2400" dirty="0">
                <a:ea typeface="Arial" charset="0"/>
                <a:cs typeface="Arial" charset="0"/>
              </a:rPr>
              <a:t>Distinct wet and dry seasons.</a:t>
            </a:r>
            <a:br>
              <a:rPr lang="en-US" sz="2400" dirty="0">
                <a:ea typeface="Arial" charset="0"/>
                <a:cs typeface="Arial" charset="0"/>
              </a:rPr>
            </a:br>
            <a:endParaRPr lang="en-US" sz="2400" dirty="0">
              <a:ea typeface="Arial" charset="0"/>
              <a:cs typeface="Arial" charset="0"/>
            </a:endParaRPr>
          </a:p>
          <a:p>
            <a:pPr marL="285750" indent="-285750">
              <a:buFont typeface="Arial" charset="0"/>
              <a:buChar char="•"/>
            </a:pPr>
            <a:r>
              <a:rPr lang="en-US" sz="2400" dirty="0">
                <a:ea typeface="Arial" charset="0"/>
                <a:cs typeface="Arial" charset="0"/>
              </a:rPr>
              <a:t>Monsoonal rains dominate June–October (rainy season).</a:t>
            </a:r>
            <a:br>
              <a:rPr lang="en-US" sz="2400" dirty="0">
                <a:ea typeface="Arial" charset="0"/>
                <a:cs typeface="Arial" charset="0"/>
              </a:rPr>
            </a:br>
            <a:endParaRPr lang="en-US" sz="2400" dirty="0">
              <a:ea typeface="Arial" charset="0"/>
              <a:cs typeface="Arial" charset="0"/>
            </a:endParaRPr>
          </a:p>
          <a:p>
            <a:pPr marL="285750" indent="-285750">
              <a:buFont typeface="Arial" charset="0"/>
              <a:buChar char="•"/>
            </a:pPr>
            <a:r>
              <a:rPr lang="en-US" sz="2400" dirty="0">
                <a:ea typeface="Arial" charset="0"/>
                <a:cs typeface="Arial" charset="0"/>
              </a:rPr>
              <a:t>Majority of annual precipitation (~80%) occurs in the rainy season.</a:t>
            </a:r>
            <a:endParaRPr lang="en-US" dirty="0">
              <a:ea typeface="Arial" charset="0"/>
              <a:cs typeface="Arial" charset="0"/>
            </a:endParaRPr>
          </a:p>
        </p:txBody>
      </p:sp>
      <p:sp>
        <p:nvSpPr>
          <p:cNvPr id="7" name="Slide Number Placeholder 6"/>
          <p:cNvSpPr>
            <a:spLocks noGrp="1"/>
          </p:cNvSpPr>
          <p:nvPr>
            <p:ph type="sldNum" sz="quarter" idx="12"/>
          </p:nvPr>
        </p:nvSpPr>
        <p:spPr/>
        <p:txBody>
          <a:bodyPr/>
          <a:lstStyle/>
          <a:p>
            <a:fld id="{3280A99C-598F-B744-B15B-4DB38AFC6786}" type="slidenum">
              <a:rPr lang="en-US" smtClean="0"/>
              <a:t>4</a:t>
            </a:fld>
            <a:endParaRPr lang="en-US"/>
          </a:p>
        </p:txBody>
      </p:sp>
      <p:sp>
        <p:nvSpPr>
          <p:cNvPr id="9" name="Rectangle 8"/>
          <p:cNvSpPr/>
          <p:nvPr/>
        </p:nvSpPr>
        <p:spPr>
          <a:xfrm>
            <a:off x="0" y="0"/>
            <a:ext cx="12192000" cy="412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7336" y="19589"/>
            <a:ext cx="1460250" cy="400110"/>
          </a:xfrm>
          <a:prstGeom prst="rect">
            <a:avLst/>
          </a:prstGeom>
          <a:noFill/>
        </p:spPr>
        <p:txBody>
          <a:bodyPr wrap="square" rtlCol="0">
            <a:spAutoFit/>
          </a:bodyPr>
          <a:lstStyle/>
          <a:p>
            <a:r>
              <a:rPr lang="en-US" sz="2000" b="1" i="1" u="sng" dirty="0">
                <a:solidFill>
                  <a:schemeClr val="bg1"/>
                </a:solidFill>
              </a:rPr>
              <a:t>Background</a:t>
            </a:r>
          </a:p>
        </p:txBody>
      </p:sp>
      <p:sp>
        <p:nvSpPr>
          <p:cNvPr id="11" name="TextBox 10"/>
          <p:cNvSpPr txBox="1"/>
          <p:nvPr/>
        </p:nvSpPr>
        <p:spPr>
          <a:xfrm>
            <a:off x="2809873" y="21705"/>
            <a:ext cx="1166397" cy="369332"/>
          </a:xfrm>
          <a:prstGeom prst="rect">
            <a:avLst/>
          </a:prstGeom>
          <a:noFill/>
        </p:spPr>
        <p:txBody>
          <a:bodyPr wrap="square" rtlCol="0">
            <a:spAutoFit/>
          </a:bodyPr>
          <a:lstStyle/>
          <a:p>
            <a:r>
              <a:rPr lang="en-US" dirty="0">
                <a:solidFill>
                  <a:schemeClr val="bg1"/>
                </a:solidFill>
              </a:rPr>
              <a:t>Methods</a:t>
            </a:r>
          </a:p>
        </p:txBody>
      </p:sp>
      <p:sp>
        <p:nvSpPr>
          <p:cNvPr id="12" name="TextBox 11"/>
          <p:cNvSpPr txBox="1"/>
          <p:nvPr/>
        </p:nvSpPr>
        <p:spPr>
          <a:xfrm>
            <a:off x="5439551" y="1157"/>
            <a:ext cx="1166397" cy="369332"/>
          </a:xfrm>
          <a:prstGeom prst="rect">
            <a:avLst/>
          </a:prstGeom>
          <a:noFill/>
        </p:spPr>
        <p:txBody>
          <a:bodyPr wrap="square" rtlCol="0">
            <a:spAutoFit/>
          </a:bodyPr>
          <a:lstStyle/>
          <a:p>
            <a:r>
              <a:rPr lang="en-US" dirty="0">
                <a:solidFill>
                  <a:schemeClr val="bg1"/>
                </a:solidFill>
              </a:rPr>
              <a:t>Modeling</a:t>
            </a:r>
          </a:p>
        </p:txBody>
      </p:sp>
      <p:sp>
        <p:nvSpPr>
          <p:cNvPr id="13" name="TextBox 12"/>
          <p:cNvSpPr txBox="1"/>
          <p:nvPr/>
        </p:nvSpPr>
        <p:spPr>
          <a:xfrm>
            <a:off x="7934527" y="662"/>
            <a:ext cx="1166397" cy="369332"/>
          </a:xfrm>
          <a:prstGeom prst="rect">
            <a:avLst/>
          </a:prstGeom>
          <a:noFill/>
        </p:spPr>
        <p:txBody>
          <a:bodyPr wrap="square" rtlCol="0">
            <a:spAutoFit/>
          </a:bodyPr>
          <a:lstStyle/>
          <a:p>
            <a:r>
              <a:rPr lang="en-US" dirty="0">
                <a:solidFill>
                  <a:schemeClr val="bg1"/>
                </a:solidFill>
              </a:rPr>
              <a:t>Results</a:t>
            </a:r>
          </a:p>
        </p:txBody>
      </p:sp>
      <p:sp>
        <p:nvSpPr>
          <p:cNvPr id="14" name="TextBox 13"/>
          <p:cNvSpPr txBox="1"/>
          <p:nvPr/>
        </p:nvSpPr>
        <p:spPr>
          <a:xfrm>
            <a:off x="10493829" y="0"/>
            <a:ext cx="1504749" cy="369332"/>
          </a:xfrm>
          <a:prstGeom prst="rect">
            <a:avLst/>
          </a:prstGeom>
          <a:noFill/>
        </p:spPr>
        <p:txBody>
          <a:bodyPr wrap="square" rtlCol="0">
            <a:spAutoFit/>
          </a:bodyPr>
          <a:lstStyle/>
          <a:p>
            <a:r>
              <a:rPr lang="en-US" dirty="0">
                <a:solidFill>
                  <a:schemeClr val="bg1"/>
                </a:solidFill>
              </a:rPr>
              <a:t>Conclusions</a:t>
            </a:r>
          </a:p>
        </p:txBody>
      </p:sp>
      <p:sp>
        <p:nvSpPr>
          <p:cNvPr id="3" name="TextBox 2"/>
          <p:cNvSpPr txBox="1"/>
          <p:nvPr/>
        </p:nvSpPr>
        <p:spPr>
          <a:xfrm>
            <a:off x="6723889" y="6413698"/>
            <a:ext cx="3258311" cy="307777"/>
          </a:xfrm>
          <a:prstGeom prst="rect">
            <a:avLst/>
          </a:prstGeom>
          <a:noFill/>
        </p:spPr>
        <p:txBody>
          <a:bodyPr wrap="square" rtlCol="0">
            <a:spAutoFit/>
          </a:bodyPr>
          <a:lstStyle/>
          <a:p>
            <a:r>
              <a:rPr lang="en-US" sz="1400" i="1" dirty="0"/>
              <a:t>Data source: Hydro-4.com</a:t>
            </a:r>
          </a:p>
        </p:txBody>
      </p:sp>
      <p:pic>
        <p:nvPicPr>
          <p:cNvPr id="8" name="Picture 7" descr="A graph with red and blue lines&#10;&#10;Description automatically generated">
            <a:extLst>
              <a:ext uri="{FF2B5EF4-FFF2-40B4-BE49-F238E27FC236}">
                <a16:creationId xmlns:a16="http://schemas.microsoft.com/office/drawing/2014/main" id="{8F7EE4B3-DCAB-8184-AC74-D7C0AFF2BFC9}"/>
              </a:ext>
            </a:extLst>
          </p:cNvPr>
          <p:cNvPicPr>
            <a:picLocks noChangeAspect="1"/>
          </p:cNvPicPr>
          <p:nvPr/>
        </p:nvPicPr>
        <p:blipFill>
          <a:blip r:embed="rId3"/>
          <a:stretch>
            <a:fillRect/>
          </a:stretch>
        </p:blipFill>
        <p:spPr>
          <a:xfrm>
            <a:off x="3841605" y="951646"/>
            <a:ext cx="8185844" cy="5389968"/>
          </a:xfrm>
          <a:prstGeom prst="rect">
            <a:avLst/>
          </a:prstGeom>
        </p:spPr>
      </p:pic>
    </p:spTree>
    <p:extLst>
      <p:ext uri="{BB962C8B-B14F-4D97-AF65-F5344CB8AC3E}">
        <p14:creationId xmlns:p14="http://schemas.microsoft.com/office/powerpoint/2010/main" val="153853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water sampling&#10;&#10;Description automatically generated">
            <a:extLst>
              <a:ext uri="{FF2B5EF4-FFF2-40B4-BE49-F238E27FC236}">
                <a16:creationId xmlns:a16="http://schemas.microsoft.com/office/drawing/2014/main" id="{ED7C460E-4A14-FE71-7D7D-979E9086F4B5}"/>
              </a:ext>
            </a:extLst>
          </p:cNvPr>
          <p:cNvPicPr>
            <a:picLocks noChangeAspect="1"/>
          </p:cNvPicPr>
          <p:nvPr/>
        </p:nvPicPr>
        <p:blipFill>
          <a:blip r:embed="rId3"/>
          <a:stretch>
            <a:fillRect/>
          </a:stretch>
        </p:blipFill>
        <p:spPr>
          <a:xfrm>
            <a:off x="7097804" y="3886665"/>
            <a:ext cx="4785673" cy="2606210"/>
          </a:xfrm>
          <a:prstGeom prst="rect">
            <a:avLst/>
          </a:prstGeom>
        </p:spPr>
      </p:pic>
      <p:sp>
        <p:nvSpPr>
          <p:cNvPr id="2" name="Title 1"/>
          <p:cNvSpPr>
            <a:spLocks noGrp="1"/>
          </p:cNvSpPr>
          <p:nvPr>
            <p:ph type="title"/>
          </p:nvPr>
        </p:nvSpPr>
        <p:spPr/>
        <p:txBody>
          <a:bodyPr/>
          <a:lstStyle/>
          <a:p>
            <a:r>
              <a:rPr lang="en-US" dirty="0">
                <a:latin typeface="Cambria" charset="0"/>
                <a:ea typeface="Cambria" charset="0"/>
                <a:cs typeface="Cambria" charset="0"/>
              </a:rPr>
              <a:t>Field Methods</a:t>
            </a:r>
          </a:p>
        </p:txBody>
      </p:sp>
      <p:sp>
        <p:nvSpPr>
          <p:cNvPr id="3" name="Content Placeholder 2"/>
          <p:cNvSpPr>
            <a:spLocks noGrp="1"/>
          </p:cNvSpPr>
          <p:nvPr>
            <p:ph idx="1"/>
          </p:nvPr>
        </p:nvSpPr>
        <p:spPr>
          <a:xfrm>
            <a:off x="289263" y="1391749"/>
            <a:ext cx="6347572" cy="4665662"/>
          </a:xfrm>
        </p:spPr>
        <p:txBody>
          <a:bodyPr>
            <a:noAutofit/>
          </a:bodyPr>
          <a:lstStyle/>
          <a:p>
            <a:r>
              <a:rPr lang="en-US" sz="2000" b="1" dirty="0">
                <a:ea typeface="Arial" charset="0"/>
                <a:cs typeface="Arial" charset="0"/>
              </a:rPr>
              <a:t>Seasonal Sampling: </a:t>
            </a:r>
            <a:r>
              <a:rPr lang="en-US" sz="2000" dirty="0">
                <a:ea typeface="Arial" charset="0"/>
                <a:cs typeface="Arial" charset="0"/>
              </a:rPr>
              <a:t>Conducted during both dry and wet seasons to assess seasonal variability in water chemistry.</a:t>
            </a:r>
          </a:p>
          <a:p>
            <a:r>
              <a:rPr lang="en-US" sz="2000" b="1" dirty="0">
                <a:ea typeface="Arial" charset="0"/>
                <a:cs typeface="Arial" charset="0"/>
              </a:rPr>
              <a:t>Strategic Site Selection: </a:t>
            </a:r>
            <a:r>
              <a:rPr lang="en-US" sz="2000" dirty="0">
                <a:ea typeface="Arial" charset="0"/>
                <a:cs typeface="Arial" charset="0"/>
              </a:rPr>
              <a:t>Samples collected from upstream, midstream, and downstream locations to capture spatial variability in the Mun River basin.</a:t>
            </a:r>
          </a:p>
          <a:p>
            <a:r>
              <a:rPr lang="en-US" sz="2000" b="1" dirty="0">
                <a:ea typeface="Arial" charset="0"/>
                <a:cs typeface="Arial" charset="0"/>
              </a:rPr>
              <a:t>Parameters Measured: </a:t>
            </a:r>
            <a:r>
              <a:rPr lang="en-US" sz="2000" dirty="0">
                <a:ea typeface="Arial" charset="0"/>
                <a:cs typeface="Arial" charset="0"/>
              </a:rPr>
              <a:t>Analyzed for major ions (e.g., Na⁺, K⁺, Ca²⁺, Mg²⁺, Cl⁻, HCO₃⁻, SO₄²⁻, NO₃⁻) and nutrients (e.g., silica).</a:t>
            </a:r>
          </a:p>
          <a:p>
            <a:r>
              <a:rPr lang="en-US" sz="2000" b="1" dirty="0">
                <a:ea typeface="Arial" charset="0"/>
                <a:cs typeface="Arial" charset="0"/>
              </a:rPr>
              <a:t>Instrumentation: </a:t>
            </a:r>
            <a:r>
              <a:rPr lang="en-US" sz="2000" dirty="0">
                <a:ea typeface="Arial" charset="0"/>
                <a:cs typeface="Arial" charset="0"/>
              </a:rPr>
              <a:t>Used YSI multiparameter probe for in-situ measurements, including pH, temperature, dissolved oxygen, and conductivity.</a:t>
            </a:r>
          </a:p>
          <a:p>
            <a:r>
              <a:rPr lang="en-US" sz="2000" b="1" dirty="0">
                <a:ea typeface="Arial" charset="0"/>
                <a:cs typeface="Arial" charset="0"/>
              </a:rPr>
              <a:t>Flux Calculations: </a:t>
            </a:r>
            <a:r>
              <a:rPr lang="en-US" sz="2000" dirty="0">
                <a:ea typeface="Arial" charset="0"/>
                <a:cs typeface="Arial" charset="0"/>
              </a:rPr>
              <a:t>Integrated water discharge data to determine the fluxes of dissolved species.</a:t>
            </a:r>
          </a:p>
          <a:p>
            <a:r>
              <a:rPr lang="en-US" sz="2000" b="1" dirty="0">
                <a:ea typeface="Arial" charset="0"/>
                <a:cs typeface="Arial" charset="0"/>
              </a:rPr>
              <a:t>Lab-Based Analyses: </a:t>
            </a:r>
            <a:r>
              <a:rPr lang="en-US" sz="2000" dirty="0">
                <a:ea typeface="Arial" charset="0"/>
                <a:cs typeface="Arial" charset="0"/>
              </a:rPr>
              <a:t>Conducted precise quantification of ions and nutrients to understand their seasonal and spatial distribution.</a:t>
            </a:r>
          </a:p>
        </p:txBody>
      </p:sp>
      <p:sp>
        <p:nvSpPr>
          <p:cNvPr id="5" name="Slide Number Placeholder 4"/>
          <p:cNvSpPr>
            <a:spLocks noGrp="1"/>
          </p:cNvSpPr>
          <p:nvPr>
            <p:ph type="sldNum" sz="quarter" idx="12"/>
          </p:nvPr>
        </p:nvSpPr>
        <p:spPr/>
        <p:txBody>
          <a:bodyPr/>
          <a:lstStyle/>
          <a:p>
            <a:fld id="{3280A99C-598F-B744-B15B-4DB38AFC6786}" type="slidenum">
              <a:rPr lang="en-US" smtClean="0"/>
              <a:t>5</a:t>
            </a:fld>
            <a:endParaRPr lang="en-US"/>
          </a:p>
        </p:txBody>
      </p:sp>
      <p:sp>
        <p:nvSpPr>
          <p:cNvPr id="59" name="Rectangle 58"/>
          <p:cNvSpPr/>
          <p:nvPr/>
        </p:nvSpPr>
        <p:spPr>
          <a:xfrm>
            <a:off x="0" y="0"/>
            <a:ext cx="12192000" cy="412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387336" y="19589"/>
            <a:ext cx="1460250" cy="369332"/>
          </a:xfrm>
          <a:prstGeom prst="rect">
            <a:avLst/>
          </a:prstGeom>
          <a:noFill/>
        </p:spPr>
        <p:txBody>
          <a:bodyPr wrap="square" rtlCol="0">
            <a:spAutoFit/>
          </a:bodyPr>
          <a:lstStyle/>
          <a:p>
            <a:r>
              <a:rPr lang="en-US" dirty="0">
                <a:solidFill>
                  <a:schemeClr val="bg1"/>
                </a:solidFill>
              </a:rPr>
              <a:t>Background</a:t>
            </a:r>
          </a:p>
        </p:txBody>
      </p:sp>
      <p:sp>
        <p:nvSpPr>
          <p:cNvPr id="62" name="TextBox 61"/>
          <p:cNvSpPr txBox="1"/>
          <p:nvPr/>
        </p:nvSpPr>
        <p:spPr>
          <a:xfrm>
            <a:off x="2809873" y="21705"/>
            <a:ext cx="1166397" cy="400110"/>
          </a:xfrm>
          <a:prstGeom prst="rect">
            <a:avLst/>
          </a:prstGeom>
          <a:noFill/>
        </p:spPr>
        <p:txBody>
          <a:bodyPr wrap="square" rtlCol="0">
            <a:spAutoFit/>
          </a:bodyPr>
          <a:lstStyle/>
          <a:p>
            <a:r>
              <a:rPr lang="en-US" sz="2000" b="1" i="1" u="sng" dirty="0">
                <a:solidFill>
                  <a:schemeClr val="bg1"/>
                </a:solidFill>
              </a:rPr>
              <a:t>Methods</a:t>
            </a:r>
          </a:p>
        </p:txBody>
      </p:sp>
      <p:sp>
        <p:nvSpPr>
          <p:cNvPr id="63" name="TextBox 62"/>
          <p:cNvSpPr txBox="1"/>
          <p:nvPr/>
        </p:nvSpPr>
        <p:spPr>
          <a:xfrm>
            <a:off x="5439551" y="1157"/>
            <a:ext cx="1166397" cy="369332"/>
          </a:xfrm>
          <a:prstGeom prst="rect">
            <a:avLst/>
          </a:prstGeom>
          <a:noFill/>
        </p:spPr>
        <p:txBody>
          <a:bodyPr wrap="square" rtlCol="0">
            <a:spAutoFit/>
          </a:bodyPr>
          <a:lstStyle/>
          <a:p>
            <a:r>
              <a:rPr lang="en-US" dirty="0">
                <a:solidFill>
                  <a:schemeClr val="bg1"/>
                </a:solidFill>
              </a:rPr>
              <a:t>Modeling</a:t>
            </a:r>
          </a:p>
        </p:txBody>
      </p:sp>
      <p:sp>
        <p:nvSpPr>
          <p:cNvPr id="64" name="TextBox 63"/>
          <p:cNvSpPr txBox="1"/>
          <p:nvPr/>
        </p:nvSpPr>
        <p:spPr>
          <a:xfrm>
            <a:off x="7934527" y="662"/>
            <a:ext cx="1166397" cy="369332"/>
          </a:xfrm>
          <a:prstGeom prst="rect">
            <a:avLst/>
          </a:prstGeom>
          <a:noFill/>
        </p:spPr>
        <p:txBody>
          <a:bodyPr wrap="square" rtlCol="0">
            <a:spAutoFit/>
          </a:bodyPr>
          <a:lstStyle/>
          <a:p>
            <a:r>
              <a:rPr lang="en-US" dirty="0">
                <a:solidFill>
                  <a:schemeClr val="bg1"/>
                </a:solidFill>
              </a:rPr>
              <a:t>Results</a:t>
            </a:r>
          </a:p>
        </p:txBody>
      </p:sp>
      <p:sp>
        <p:nvSpPr>
          <p:cNvPr id="65" name="TextBox 64"/>
          <p:cNvSpPr txBox="1"/>
          <p:nvPr/>
        </p:nvSpPr>
        <p:spPr>
          <a:xfrm>
            <a:off x="10493829" y="0"/>
            <a:ext cx="1504749" cy="369332"/>
          </a:xfrm>
          <a:prstGeom prst="rect">
            <a:avLst/>
          </a:prstGeom>
          <a:noFill/>
        </p:spPr>
        <p:txBody>
          <a:bodyPr wrap="square" rtlCol="0">
            <a:spAutoFit/>
          </a:bodyPr>
          <a:lstStyle/>
          <a:p>
            <a:r>
              <a:rPr lang="en-US" dirty="0">
                <a:solidFill>
                  <a:schemeClr val="bg1"/>
                </a:solidFill>
              </a:rPr>
              <a:t>Conclusions</a:t>
            </a:r>
          </a:p>
        </p:txBody>
      </p:sp>
      <p:pic>
        <p:nvPicPr>
          <p:cNvPr id="8" name="Picture 7" descr="A person holding a computer next to a person fishing&#10;&#10;Description automatically generated">
            <a:extLst>
              <a:ext uri="{FF2B5EF4-FFF2-40B4-BE49-F238E27FC236}">
                <a16:creationId xmlns:a16="http://schemas.microsoft.com/office/drawing/2014/main" id="{421D6536-9222-0A79-83EE-5AA6C702D5B3}"/>
              </a:ext>
            </a:extLst>
          </p:cNvPr>
          <p:cNvPicPr>
            <a:picLocks noChangeAspect="1"/>
          </p:cNvPicPr>
          <p:nvPr/>
        </p:nvPicPr>
        <p:blipFill>
          <a:blip r:embed="rId4"/>
          <a:stretch>
            <a:fillRect/>
          </a:stretch>
        </p:blipFill>
        <p:spPr>
          <a:xfrm>
            <a:off x="6862267" y="654003"/>
            <a:ext cx="5136311" cy="2854789"/>
          </a:xfrm>
          <a:prstGeom prst="rect">
            <a:avLst/>
          </a:prstGeom>
          <a:ln>
            <a:solidFill>
              <a:schemeClr val="tx1"/>
            </a:solidFill>
          </a:ln>
        </p:spPr>
      </p:pic>
    </p:spTree>
    <p:extLst>
      <p:ext uri="{BB962C8B-B14F-4D97-AF65-F5344CB8AC3E}">
        <p14:creationId xmlns:p14="http://schemas.microsoft.com/office/powerpoint/2010/main" val="132680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charset="0"/>
                <a:ea typeface="Cambria" charset="0"/>
                <a:cs typeface="Cambria" charset="0"/>
              </a:rPr>
              <a:t>Geochemical Mass Balance Method</a:t>
            </a:r>
          </a:p>
        </p:txBody>
      </p:sp>
      <p:sp>
        <p:nvSpPr>
          <p:cNvPr id="10" name="Rectangle 9"/>
          <p:cNvSpPr/>
          <p:nvPr/>
        </p:nvSpPr>
        <p:spPr>
          <a:xfrm>
            <a:off x="0" y="0"/>
            <a:ext cx="12192000" cy="412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7336" y="19589"/>
            <a:ext cx="1460250" cy="369332"/>
          </a:xfrm>
          <a:prstGeom prst="rect">
            <a:avLst/>
          </a:prstGeom>
          <a:noFill/>
        </p:spPr>
        <p:txBody>
          <a:bodyPr wrap="square" rtlCol="0">
            <a:spAutoFit/>
          </a:bodyPr>
          <a:lstStyle/>
          <a:p>
            <a:r>
              <a:rPr lang="en-US" dirty="0">
                <a:solidFill>
                  <a:schemeClr val="bg1"/>
                </a:solidFill>
              </a:rPr>
              <a:t>Background</a:t>
            </a:r>
          </a:p>
        </p:txBody>
      </p:sp>
      <p:sp>
        <p:nvSpPr>
          <p:cNvPr id="12" name="TextBox 11"/>
          <p:cNvSpPr txBox="1"/>
          <p:nvPr/>
        </p:nvSpPr>
        <p:spPr>
          <a:xfrm>
            <a:off x="2809873" y="21705"/>
            <a:ext cx="1166397" cy="369332"/>
          </a:xfrm>
          <a:prstGeom prst="rect">
            <a:avLst/>
          </a:prstGeom>
          <a:noFill/>
        </p:spPr>
        <p:txBody>
          <a:bodyPr wrap="square" rtlCol="0">
            <a:spAutoFit/>
          </a:bodyPr>
          <a:lstStyle/>
          <a:p>
            <a:r>
              <a:rPr lang="en-US" dirty="0">
                <a:solidFill>
                  <a:schemeClr val="bg1"/>
                </a:solidFill>
              </a:rPr>
              <a:t>Methods</a:t>
            </a:r>
          </a:p>
        </p:txBody>
      </p:sp>
      <p:sp>
        <p:nvSpPr>
          <p:cNvPr id="13" name="TextBox 12"/>
          <p:cNvSpPr txBox="1"/>
          <p:nvPr/>
        </p:nvSpPr>
        <p:spPr>
          <a:xfrm>
            <a:off x="5439551" y="1157"/>
            <a:ext cx="1402120" cy="400110"/>
          </a:xfrm>
          <a:prstGeom prst="rect">
            <a:avLst/>
          </a:prstGeom>
          <a:noFill/>
        </p:spPr>
        <p:txBody>
          <a:bodyPr wrap="square" rtlCol="0">
            <a:spAutoFit/>
          </a:bodyPr>
          <a:lstStyle/>
          <a:p>
            <a:r>
              <a:rPr lang="en-US" sz="2000" b="1" i="1" u="sng" dirty="0">
                <a:solidFill>
                  <a:schemeClr val="bg1"/>
                </a:solidFill>
              </a:rPr>
              <a:t>Modeling</a:t>
            </a:r>
          </a:p>
        </p:txBody>
      </p:sp>
      <p:sp>
        <p:nvSpPr>
          <p:cNvPr id="14" name="TextBox 13"/>
          <p:cNvSpPr txBox="1"/>
          <p:nvPr/>
        </p:nvSpPr>
        <p:spPr>
          <a:xfrm>
            <a:off x="7934527" y="662"/>
            <a:ext cx="1166397" cy="369332"/>
          </a:xfrm>
          <a:prstGeom prst="rect">
            <a:avLst/>
          </a:prstGeom>
          <a:noFill/>
        </p:spPr>
        <p:txBody>
          <a:bodyPr wrap="square" rtlCol="0">
            <a:spAutoFit/>
          </a:bodyPr>
          <a:lstStyle/>
          <a:p>
            <a:r>
              <a:rPr lang="en-US" dirty="0">
                <a:solidFill>
                  <a:schemeClr val="bg1"/>
                </a:solidFill>
              </a:rPr>
              <a:t>Results</a:t>
            </a:r>
          </a:p>
        </p:txBody>
      </p:sp>
      <p:sp>
        <p:nvSpPr>
          <p:cNvPr id="15" name="TextBox 14"/>
          <p:cNvSpPr txBox="1"/>
          <p:nvPr/>
        </p:nvSpPr>
        <p:spPr>
          <a:xfrm>
            <a:off x="10493829" y="0"/>
            <a:ext cx="1504749" cy="369332"/>
          </a:xfrm>
          <a:prstGeom prst="rect">
            <a:avLst/>
          </a:prstGeom>
          <a:noFill/>
        </p:spPr>
        <p:txBody>
          <a:bodyPr wrap="square" rtlCol="0">
            <a:spAutoFit/>
          </a:bodyPr>
          <a:lstStyle/>
          <a:p>
            <a:r>
              <a:rPr lang="en-US" dirty="0">
                <a:solidFill>
                  <a:schemeClr val="bg1"/>
                </a:solidFill>
              </a:rPr>
              <a:t>Conclusions</a:t>
            </a:r>
          </a:p>
        </p:txBody>
      </p:sp>
      <p:pic>
        <p:nvPicPr>
          <p:cNvPr id="3" name="Picture 2">
            <a:extLst>
              <a:ext uri="{FF2B5EF4-FFF2-40B4-BE49-F238E27FC236}">
                <a16:creationId xmlns:a16="http://schemas.microsoft.com/office/drawing/2014/main" id="{801DB90C-B6EE-AE96-36F6-137E048E01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422" y="1690688"/>
            <a:ext cx="6798523" cy="4719308"/>
          </a:xfrm>
          <a:prstGeom prst="rect">
            <a:avLst/>
          </a:prstGeom>
          <a:noFill/>
        </p:spPr>
      </p:pic>
      <p:sp>
        <p:nvSpPr>
          <p:cNvPr id="4" name="TextBox 3">
            <a:extLst>
              <a:ext uri="{FF2B5EF4-FFF2-40B4-BE49-F238E27FC236}">
                <a16:creationId xmlns:a16="http://schemas.microsoft.com/office/drawing/2014/main" id="{01D42F2C-1A82-969C-676B-8C1BF9ED92CE}"/>
              </a:ext>
            </a:extLst>
          </p:cNvPr>
          <p:cNvSpPr txBox="1"/>
          <p:nvPr/>
        </p:nvSpPr>
        <p:spPr>
          <a:xfrm>
            <a:off x="6991945" y="1234187"/>
            <a:ext cx="5077402" cy="5632311"/>
          </a:xfrm>
          <a:prstGeom prst="rect">
            <a:avLst/>
          </a:prstGeom>
          <a:noFill/>
        </p:spPr>
        <p:txBody>
          <a:bodyPr wrap="square" rtlCol="0">
            <a:spAutoFit/>
          </a:bodyPr>
          <a:lstStyle/>
          <a:p>
            <a:pPr marL="285750" indent="-285750">
              <a:buFont typeface="Arial" charset="0"/>
              <a:buChar char="•"/>
            </a:pPr>
            <a:r>
              <a:rPr lang="en-US" sz="2000" b="1" dirty="0"/>
              <a:t>Key Concepts</a:t>
            </a:r>
          </a:p>
          <a:p>
            <a:pPr marL="742950" lvl="1" indent="-285750">
              <a:buFont typeface="Arial" charset="0"/>
              <a:buChar char="•"/>
            </a:pPr>
            <a:r>
              <a:rPr lang="en-US" sz="2000" dirty="0"/>
              <a:t>Quantifies mineral weathering and biomass degradation rates.</a:t>
            </a:r>
          </a:p>
          <a:p>
            <a:pPr marL="742950" lvl="1" indent="-285750">
              <a:buFont typeface="Arial" charset="0"/>
              <a:buChar char="•"/>
            </a:pPr>
            <a:r>
              <a:rPr lang="en-US" sz="2000" dirty="0"/>
              <a:t>Tracks major dissolved ions (e.g., K⁺, Na⁺, Ca²⁺, Mg²⁺, Cl⁻, SO₄²⁻, NO₃⁻, HCO₃⁻).</a:t>
            </a:r>
          </a:p>
          <a:p>
            <a:pPr marL="285750" indent="-285750">
              <a:buFont typeface="Arial" charset="0"/>
              <a:buChar char="•"/>
            </a:pPr>
            <a:r>
              <a:rPr lang="en-US" sz="2000" b="1" dirty="0"/>
              <a:t>Processes Shown in Diagram</a:t>
            </a:r>
          </a:p>
          <a:p>
            <a:pPr marL="742950" lvl="1" indent="-285750">
              <a:buFont typeface="Arial" charset="0"/>
              <a:buChar char="•"/>
            </a:pPr>
            <a:r>
              <a:rPr lang="en-US" sz="2000" dirty="0"/>
              <a:t>Chemical Weathering: Minerals dissolve, releasing ions.</a:t>
            </a:r>
          </a:p>
          <a:p>
            <a:pPr marL="742950" lvl="1" indent="-285750">
              <a:buFont typeface="Arial" charset="0"/>
              <a:buChar char="•"/>
            </a:pPr>
            <a:r>
              <a:rPr lang="en-US" sz="2000" dirty="0"/>
              <a:t>Biodegradation: Organic matter breaks down, cycling nutrients.</a:t>
            </a:r>
          </a:p>
          <a:p>
            <a:pPr marL="742950" lvl="1" indent="-285750">
              <a:buFont typeface="Arial" charset="0"/>
              <a:buChar char="•"/>
            </a:pPr>
            <a:r>
              <a:rPr lang="en-US" sz="2000" dirty="0"/>
              <a:t>Soil Leaching: Water transports dissolved ions to streams.</a:t>
            </a:r>
          </a:p>
          <a:p>
            <a:pPr marL="285750" indent="-285750">
              <a:buFont typeface="Arial" charset="0"/>
              <a:buChar char="•"/>
            </a:pPr>
            <a:r>
              <a:rPr lang="en-US" sz="2000" b="1" dirty="0"/>
              <a:t>Applications</a:t>
            </a:r>
          </a:p>
          <a:p>
            <a:pPr marL="742950" lvl="1" indent="-285750">
              <a:buFont typeface="Arial" charset="0"/>
              <a:buChar char="•"/>
            </a:pPr>
            <a:r>
              <a:rPr lang="en-US" sz="2000" dirty="0"/>
              <a:t>Combines field data and discharge to calculate fluxes.</a:t>
            </a:r>
          </a:p>
          <a:p>
            <a:pPr marL="742950" lvl="1" indent="-285750">
              <a:buFont typeface="Arial" charset="0"/>
              <a:buChar char="•"/>
            </a:pPr>
            <a:r>
              <a:rPr lang="en-US" sz="2000" dirty="0"/>
              <a:t>Uses matrix (Ax = b) to solve for weathering and biomass rates.</a:t>
            </a:r>
          </a:p>
        </p:txBody>
      </p:sp>
    </p:spTree>
    <p:extLst>
      <p:ext uri="{BB962C8B-B14F-4D97-AF65-F5344CB8AC3E}">
        <p14:creationId xmlns:p14="http://schemas.microsoft.com/office/powerpoint/2010/main" val="608395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charset="0"/>
                <a:ea typeface="Cambria" charset="0"/>
                <a:cs typeface="Cambria" charset="0"/>
              </a:rPr>
              <a:t>GMB Model</a:t>
            </a:r>
          </a:p>
        </p:txBody>
      </p:sp>
      <p:sp>
        <p:nvSpPr>
          <p:cNvPr id="15" name="Rectangle 14"/>
          <p:cNvSpPr/>
          <p:nvPr/>
        </p:nvSpPr>
        <p:spPr>
          <a:xfrm>
            <a:off x="0" y="0"/>
            <a:ext cx="12192000" cy="412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87336" y="19589"/>
            <a:ext cx="1460250" cy="369332"/>
          </a:xfrm>
          <a:prstGeom prst="rect">
            <a:avLst/>
          </a:prstGeom>
          <a:noFill/>
        </p:spPr>
        <p:txBody>
          <a:bodyPr wrap="square" rtlCol="0">
            <a:spAutoFit/>
          </a:bodyPr>
          <a:lstStyle/>
          <a:p>
            <a:r>
              <a:rPr lang="en-US" dirty="0">
                <a:solidFill>
                  <a:schemeClr val="bg1"/>
                </a:solidFill>
              </a:rPr>
              <a:t>Background</a:t>
            </a:r>
          </a:p>
        </p:txBody>
      </p:sp>
      <p:sp>
        <p:nvSpPr>
          <p:cNvPr id="17" name="TextBox 16"/>
          <p:cNvSpPr txBox="1"/>
          <p:nvPr/>
        </p:nvSpPr>
        <p:spPr>
          <a:xfrm>
            <a:off x="2809873" y="21705"/>
            <a:ext cx="1166397" cy="369332"/>
          </a:xfrm>
          <a:prstGeom prst="rect">
            <a:avLst/>
          </a:prstGeom>
          <a:noFill/>
        </p:spPr>
        <p:txBody>
          <a:bodyPr wrap="square" rtlCol="0">
            <a:spAutoFit/>
          </a:bodyPr>
          <a:lstStyle/>
          <a:p>
            <a:r>
              <a:rPr lang="en-US" dirty="0">
                <a:solidFill>
                  <a:schemeClr val="bg1"/>
                </a:solidFill>
              </a:rPr>
              <a:t>Methods</a:t>
            </a:r>
          </a:p>
        </p:txBody>
      </p:sp>
      <p:sp>
        <p:nvSpPr>
          <p:cNvPr id="18" name="TextBox 17"/>
          <p:cNvSpPr txBox="1"/>
          <p:nvPr/>
        </p:nvSpPr>
        <p:spPr>
          <a:xfrm>
            <a:off x="5439551" y="1157"/>
            <a:ext cx="1193205" cy="400110"/>
          </a:xfrm>
          <a:prstGeom prst="rect">
            <a:avLst/>
          </a:prstGeom>
          <a:noFill/>
        </p:spPr>
        <p:txBody>
          <a:bodyPr wrap="square" rtlCol="0">
            <a:spAutoFit/>
          </a:bodyPr>
          <a:lstStyle/>
          <a:p>
            <a:r>
              <a:rPr lang="en-US" sz="2000" b="1" i="1" u="sng" dirty="0">
                <a:solidFill>
                  <a:schemeClr val="bg1"/>
                </a:solidFill>
              </a:rPr>
              <a:t>Modeling</a:t>
            </a:r>
            <a:endParaRPr lang="en-US" b="1" i="1" u="sng" dirty="0">
              <a:solidFill>
                <a:schemeClr val="bg1"/>
              </a:solidFill>
            </a:endParaRPr>
          </a:p>
        </p:txBody>
      </p:sp>
      <p:sp>
        <p:nvSpPr>
          <p:cNvPr id="19" name="TextBox 18"/>
          <p:cNvSpPr txBox="1"/>
          <p:nvPr/>
        </p:nvSpPr>
        <p:spPr>
          <a:xfrm>
            <a:off x="7934527" y="662"/>
            <a:ext cx="1166397" cy="369332"/>
          </a:xfrm>
          <a:prstGeom prst="rect">
            <a:avLst/>
          </a:prstGeom>
          <a:noFill/>
        </p:spPr>
        <p:txBody>
          <a:bodyPr wrap="square" rtlCol="0">
            <a:spAutoFit/>
          </a:bodyPr>
          <a:lstStyle/>
          <a:p>
            <a:r>
              <a:rPr lang="en-US" dirty="0">
                <a:solidFill>
                  <a:schemeClr val="bg1"/>
                </a:solidFill>
              </a:rPr>
              <a:t>Results</a:t>
            </a:r>
          </a:p>
        </p:txBody>
      </p:sp>
      <p:sp>
        <p:nvSpPr>
          <p:cNvPr id="20" name="TextBox 19"/>
          <p:cNvSpPr txBox="1"/>
          <p:nvPr/>
        </p:nvSpPr>
        <p:spPr>
          <a:xfrm>
            <a:off x="10493829" y="0"/>
            <a:ext cx="1504749" cy="369332"/>
          </a:xfrm>
          <a:prstGeom prst="rect">
            <a:avLst/>
          </a:prstGeom>
          <a:noFill/>
        </p:spPr>
        <p:txBody>
          <a:bodyPr wrap="square" rtlCol="0">
            <a:spAutoFit/>
          </a:bodyPr>
          <a:lstStyle/>
          <a:p>
            <a:r>
              <a:rPr lang="en-US" dirty="0">
                <a:solidFill>
                  <a:schemeClr val="bg1"/>
                </a:solidFill>
              </a:rPr>
              <a:t>Conclusions</a:t>
            </a:r>
          </a:p>
        </p:txBody>
      </p:sp>
      <p:graphicFrame>
        <p:nvGraphicFramePr>
          <p:cNvPr id="5" name="Object 4">
            <a:extLst>
              <a:ext uri="{FF2B5EF4-FFF2-40B4-BE49-F238E27FC236}">
                <a16:creationId xmlns:a16="http://schemas.microsoft.com/office/drawing/2014/main" id="{966D0F54-6BD1-4847-CA1D-ABC83665325E}"/>
              </a:ext>
            </a:extLst>
          </p:cNvPr>
          <p:cNvGraphicFramePr>
            <a:graphicFrameLocks noChangeAspect="1"/>
          </p:cNvGraphicFramePr>
          <p:nvPr>
            <p:extLst>
              <p:ext uri="{D42A27DB-BD31-4B8C-83A1-F6EECF244321}">
                <p14:modId xmlns:p14="http://schemas.microsoft.com/office/powerpoint/2010/main" val="2082232651"/>
              </p:ext>
            </p:extLst>
          </p:nvPr>
        </p:nvGraphicFramePr>
        <p:xfrm>
          <a:off x="193422" y="3309062"/>
          <a:ext cx="7063187" cy="2781113"/>
        </p:xfrm>
        <a:graphic>
          <a:graphicData uri="http://schemas.openxmlformats.org/presentationml/2006/ole">
            <mc:AlternateContent xmlns:mc="http://schemas.openxmlformats.org/markup-compatibility/2006">
              <mc:Choice xmlns:v="urn:schemas-microsoft-com:vml" Requires="v">
                <p:oleObj name="Equation" r:id="rId3" imgW="4265104" imgH="1678924" progId="Equation.DSMT4">
                  <p:embed/>
                </p:oleObj>
              </mc:Choice>
              <mc:Fallback>
                <p:oleObj name="Equation" r:id="rId3" imgW="4265104" imgH="1678924" progId="Equation.DSMT4">
                  <p:embed/>
                  <p:pic>
                    <p:nvPicPr>
                      <p:cNvPr id="0" name=""/>
                      <p:cNvPicPr/>
                      <p:nvPr/>
                    </p:nvPicPr>
                    <p:blipFill>
                      <a:blip r:embed="rId4"/>
                      <a:stretch>
                        <a:fillRect/>
                      </a:stretch>
                    </p:blipFill>
                    <p:spPr>
                      <a:xfrm>
                        <a:off x="193422" y="3309062"/>
                        <a:ext cx="7063187" cy="2781113"/>
                      </a:xfrm>
                      <a:prstGeom prst="rect">
                        <a:avLst/>
                      </a:prstGeom>
                    </p:spPr>
                  </p:pic>
                </p:oleObj>
              </mc:Fallback>
            </mc:AlternateContent>
          </a:graphicData>
        </a:graphic>
      </p:graphicFrame>
      <p:sp>
        <p:nvSpPr>
          <p:cNvPr id="11" name="Arrow: Down 10">
            <a:extLst>
              <a:ext uri="{FF2B5EF4-FFF2-40B4-BE49-F238E27FC236}">
                <a16:creationId xmlns:a16="http://schemas.microsoft.com/office/drawing/2014/main" id="{716B98C7-B00E-E091-709A-3E6BB0EFECEC}"/>
              </a:ext>
            </a:extLst>
          </p:cNvPr>
          <p:cNvSpPr/>
          <p:nvPr/>
        </p:nvSpPr>
        <p:spPr>
          <a:xfrm>
            <a:off x="1131983" y="3254726"/>
            <a:ext cx="244243" cy="384644"/>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E7656FFD-0276-979D-EBAC-967B4437C86E}"/>
              </a:ext>
            </a:extLst>
          </p:cNvPr>
          <p:cNvSpPr/>
          <p:nvPr/>
        </p:nvSpPr>
        <p:spPr>
          <a:xfrm>
            <a:off x="1537793" y="3254726"/>
            <a:ext cx="244243" cy="384644"/>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6A4D8B33-916A-C8C4-8F0D-D0D13DBF5D4F}"/>
              </a:ext>
            </a:extLst>
          </p:cNvPr>
          <p:cNvSpPr/>
          <p:nvPr/>
        </p:nvSpPr>
        <p:spPr>
          <a:xfrm>
            <a:off x="2070544" y="3254726"/>
            <a:ext cx="244243" cy="384644"/>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BD483890-0C34-4C62-497D-5AD3D9A3E26C}"/>
              </a:ext>
            </a:extLst>
          </p:cNvPr>
          <p:cNvSpPr/>
          <p:nvPr/>
        </p:nvSpPr>
        <p:spPr>
          <a:xfrm>
            <a:off x="2656456" y="3254726"/>
            <a:ext cx="244243" cy="384644"/>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Arrow: Down 48">
            <a:extLst>
              <a:ext uri="{FF2B5EF4-FFF2-40B4-BE49-F238E27FC236}">
                <a16:creationId xmlns:a16="http://schemas.microsoft.com/office/drawing/2014/main" id="{ECD7094E-44F0-705F-4827-BB749C763E3D}"/>
              </a:ext>
            </a:extLst>
          </p:cNvPr>
          <p:cNvSpPr/>
          <p:nvPr/>
        </p:nvSpPr>
        <p:spPr>
          <a:xfrm>
            <a:off x="3170363" y="3244093"/>
            <a:ext cx="244243" cy="384644"/>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Arrow: Down 55">
            <a:extLst>
              <a:ext uri="{FF2B5EF4-FFF2-40B4-BE49-F238E27FC236}">
                <a16:creationId xmlns:a16="http://schemas.microsoft.com/office/drawing/2014/main" id="{63F82216-34B1-7015-F33A-5CE2640471CA}"/>
              </a:ext>
            </a:extLst>
          </p:cNvPr>
          <p:cNvSpPr/>
          <p:nvPr/>
        </p:nvSpPr>
        <p:spPr>
          <a:xfrm>
            <a:off x="3842747" y="3254726"/>
            <a:ext cx="244243" cy="384644"/>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Arrow: Down 56">
            <a:extLst>
              <a:ext uri="{FF2B5EF4-FFF2-40B4-BE49-F238E27FC236}">
                <a16:creationId xmlns:a16="http://schemas.microsoft.com/office/drawing/2014/main" id="{9887D40E-2F81-5937-B73A-652385D8381C}"/>
              </a:ext>
            </a:extLst>
          </p:cNvPr>
          <p:cNvSpPr/>
          <p:nvPr/>
        </p:nvSpPr>
        <p:spPr>
          <a:xfrm>
            <a:off x="4368684" y="3255899"/>
            <a:ext cx="244243" cy="384644"/>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350D44-7C2E-68AB-0EB7-01C759C9A42A}"/>
              </a:ext>
            </a:extLst>
          </p:cNvPr>
          <p:cNvSpPr txBox="1"/>
          <p:nvPr/>
        </p:nvSpPr>
        <p:spPr>
          <a:xfrm rot="16200000">
            <a:off x="737776" y="2525624"/>
            <a:ext cx="1032655" cy="461665"/>
          </a:xfrm>
          <a:prstGeom prst="rect">
            <a:avLst/>
          </a:prstGeom>
          <a:noFill/>
        </p:spPr>
        <p:txBody>
          <a:bodyPr wrap="none" rtlCol="0">
            <a:spAutoFit/>
          </a:bodyPr>
          <a:lstStyle/>
          <a:p>
            <a:r>
              <a:rPr lang="en-US" sz="2400" dirty="0"/>
              <a:t>Quartz</a:t>
            </a:r>
          </a:p>
        </p:txBody>
      </p:sp>
      <p:sp>
        <p:nvSpPr>
          <p:cNvPr id="4" name="TextBox 3">
            <a:extLst>
              <a:ext uri="{FF2B5EF4-FFF2-40B4-BE49-F238E27FC236}">
                <a16:creationId xmlns:a16="http://schemas.microsoft.com/office/drawing/2014/main" id="{EDD42071-B30F-8006-AE51-77D36C675B77}"/>
              </a:ext>
            </a:extLst>
          </p:cNvPr>
          <p:cNvSpPr txBox="1"/>
          <p:nvPr/>
        </p:nvSpPr>
        <p:spPr>
          <a:xfrm rot="16200000">
            <a:off x="1181728" y="2546398"/>
            <a:ext cx="918713" cy="461665"/>
          </a:xfrm>
          <a:prstGeom prst="rect">
            <a:avLst/>
          </a:prstGeom>
          <a:noFill/>
        </p:spPr>
        <p:txBody>
          <a:bodyPr wrap="none" rtlCol="0">
            <a:spAutoFit/>
          </a:bodyPr>
          <a:lstStyle/>
          <a:p>
            <a:r>
              <a:rPr lang="en-US" sz="2400" dirty="0"/>
              <a:t>Halite</a:t>
            </a:r>
          </a:p>
        </p:txBody>
      </p:sp>
      <p:sp>
        <p:nvSpPr>
          <p:cNvPr id="6" name="TextBox 5">
            <a:extLst>
              <a:ext uri="{FF2B5EF4-FFF2-40B4-BE49-F238E27FC236}">
                <a16:creationId xmlns:a16="http://schemas.microsoft.com/office/drawing/2014/main" id="{194767DA-1293-0349-D20F-68205A620051}"/>
              </a:ext>
            </a:extLst>
          </p:cNvPr>
          <p:cNvSpPr txBox="1"/>
          <p:nvPr/>
        </p:nvSpPr>
        <p:spPr>
          <a:xfrm rot="16200000">
            <a:off x="1570379" y="2365370"/>
            <a:ext cx="1244571" cy="461665"/>
          </a:xfrm>
          <a:prstGeom prst="rect">
            <a:avLst/>
          </a:prstGeom>
          <a:noFill/>
        </p:spPr>
        <p:txBody>
          <a:bodyPr wrap="none" rtlCol="0">
            <a:spAutoFit/>
          </a:bodyPr>
          <a:lstStyle/>
          <a:p>
            <a:r>
              <a:rPr lang="en-US" sz="2400" dirty="0"/>
              <a:t>Feldspar</a:t>
            </a:r>
          </a:p>
        </p:txBody>
      </p:sp>
      <p:sp>
        <p:nvSpPr>
          <p:cNvPr id="8" name="TextBox 7">
            <a:extLst>
              <a:ext uri="{FF2B5EF4-FFF2-40B4-BE49-F238E27FC236}">
                <a16:creationId xmlns:a16="http://schemas.microsoft.com/office/drawing/2014/main" id="{63F07F76-C2BC-3A47-E6B4-172E94B7A7AA}"/>
              </a:ext>
            </a:extLst>
          </p:cNvPr>
          <p:cNvSpPr txBox="1"/>
          <p:nvPr/>
        </p:nvSpPr>
        <p:spPr>
          <a:xfrm rot="16200000">
            <a:off x="2253467" y="2472208"/>
            <a:ext cx="1050224" cy="461665"/>
          </a:xfrm>
          <a:prstGeom prst="rect">
            <a:avLst/>
          </a:prstGeom>
          <a:noFill/>
        </p:spPr>
        <p:txBody>
          <a:bodyPr wrap="none" rtlCol="0">
            <a:spAutoFit/>
          </a:bodyPr>
          <a:lstStyle/>
          <a:p>
            <a:r>
              <a:rPr lang="en-US" sz="2400" dirty="0"/>
              <a:t>Garnet</a:t>
            </a:r>
          </a:p>
        </p:txBody>
      </p:sp>
      <p:sp>
        <p:nvSpPr>
          <p:cNvPr id="9" name="TextBox 8">
            <a:extLst>
              <a:ext uri="{FF2B5EF4-FFF2-40B4-BE49-F238E27FC236}">
                <a16:creationId xmlns:a16="http://schemas.microsoft.com/office/drawing/2014/main" id="{2DC2A4F4-5E14-099E-CA18-E359BAC3B52E}"/>
              </a:ext>
            </a:extLst>
          </p:cNvPr>
          <p:cNvSpPr txBox="1"/>
          <p:nvPr/>
        </p:nvSpPr>
        <p:spPr>
          <a:xfrm rot="16200000">
            <a:off x="2787442" y="2490078"/>
            <a:ext cx="1010085" cy="461665"/>
          </a:xfrm>
          <a:prstGeom prst="rect">
            <a:avLst/>
          </a:prstGeom>
          <a:noFill/>
        </p:spPr>
        <p:txBody>
          <a:bodyPr wrap="none" rtlCol="0">
            <a:spAutoFit/>
          </a:bodyPr>
          <a:lstStyle/>
          <a:p>
            <a:r>
              <a:rPr lang="en-US" sz="2400" dirty="0"/>
              <a:t>Biotite</a:t>
            </a:r>
          </a:p>
        </p:txBody>
      </p:sp>
      <p:sp>
        <p:nvSpPr>
          <p:cNvPr id="10" name="TextBox 9">
            <a:extLst>
              <a:ext uri="{FF2B5EF4-FFF2-40B4-BE49-F238E27FC236}">
                <a16:creationId xmlns:a16="http://schemas.microsoft.com/office/drawing/2014/main" id="{8CA75E44-0ED1-E91C-03BF-C28E84A77814}"/>
              </a:ext>
            </a:extLst>
          </p:cNvPr>
          <p:cNvSpPr txBox="1"/>
          <p:nvPr/>
        </p:nvSpPr>
        <p:spPr>
          <a:xfrm rot="16200000">
            <a:off x="3150825" y="2154738"/>
            <a:ext cx="1607107" cy="461665"/>
          </a:xfrm>
          <a:prstGeom prst="rect">
            <a:avLst/>
          </a:prstGeom>
          <a:noFill/>
        </p:spPr>
        <p:txBody>
          <a:bodyPr wrap="none" rtlCol="0">
            <a:spAutoFit/>
          </a:bodyPr>
          <a:lstStyle/>
          <a:p>
            <a:r>
              <a:rPr lang="en-US" sz="2400" dirty="0"/>
              <a:t>Vermiculite</a:t>
            </a:r>
          </a:p>
        </p:txBody>
      </p:sp>
      <p:sp>
        <p:nvSpPr>
          <p:cNvPr id="12" name="TextBox 11">
            <a:extLst>
              <a:ext uri="{FF2B5EF4-FFF2-40B4-BE49-F238E27FC236}">
                <a16:creationId xmlns:a16="http://schemas.microsoft.com/office/drawing/2014/main" id="{D7DFAA78-2C80-20D0-A7F6-80FC45B4044C}"/>
              </a:ext>
            </a:extLst>
          </p:cNvPr>
          <p:cNvSpPr txBox="1"/>
          <p:nvPr/>
        </p:nvSpPr>
        <p:spPr>
          <a:xfrm rot="16200000">
            <a:off x="3882306" y="2375011"/>
            <a:ext cx="1217000" cy="461665"/>
          </a:xfrm>
          <a:prstGeom prst="rect">
            <a:avLst/>
          </a:prstGeom>
          <a:noFill/>
        </p:spPr>
        <p:txBody>
          <a:bodyPr wrap="none" rtlCol="0">
            <a:spAutoFit/>
          </a:bodyPr>
          <a:lstStyle/>
          <a:p>
            <a:r>
              <a:rPr lang="en-US" sz="2400" dirty="0"/>
              <a:t>Biomass</a:t>
            </a:r>
          </a:p>
        </p:txBody>
      </p:sp>
      <p:sp>
        <p:nvSpPr>
          <p:cNvPr id="13" name="TextBox 12">
            <a:extLst>
              <a:ext uri="{FF2B5EF4-FFF2-40B4-BE49-F238E27FC236}">
                <a16:creationId xmlns:a16="http://schemas.microsoft.com/office/drawing/2014/main" id="{AE849538-1E79-42C1-83F0-297CD8A78AA4}"/>
              </a:ext>
            </a:extLst>
          </p:cNvPr>
          <p:cNvSpPr txBox="1"/>
          <p:nvPr/>
        </p:nvSpPr>
        <p:spPr>
          <a:xfrm>
            <a:off x="7256609" y="800683"/>
            <a:ext cx="4693816" cy="5016758"/>
          </a:xfrm>
          <a:prstGeom prst="rect">
            <a:avLst/>
          </a:prstGeom>
          <a:noFill/>
        </p:spPr>
        <p:txBody>
          <a:bodyPr wrap="square" rtlCol="0">
            <a:spAutoFit/>
          </a:bodyPr>
          <a:lstStyle/>
          <a:p>
            <a:pPr marL="285750" indent="-285750">
              <a:buFont typeface="Arial" charset="0"/>
              <a:buChar char="•"/>
            </a:pPr>
            <a:r>
              <a:rPr lang="en-US" sz="2000" b="1" dirty="0"/>
              <a:t>Goal: </a:t>
            </a:r>
            <a:r>
              <a:rPr lang="en-US" sz="2000" dirty="0"/>
              <a:t>Calculate mineral weathering rates (α1–α6) and biomass degradation (α7).</a:t>
            </a:r>
          </a:p>
          <a:p>
            <a:pPr marL="285750" indent="-285750">
              <a:buFont typeface="Arial" charset="0"/>
              <a:buChar char="•"/>
            </a:pPr>
            <a:r>
              <a:rPr lang="en-US" sz="2000" b="1" dirty="0"/>
              <a:t>Minerals: </a:t>
            </a:r>
            <a:r>
              <a:rPr lang="en-US" sz="2000" dirty="0"/>
              <a:t>Quartz, Halite, Feldspar, Garnet, Biotite, Vermiculite.</a:t>
            </a:r>
          </a:p>
          <a:p>
            <a:pPr marL="285750" indent="-285750">
              <a:buFont typeface="Arial" charset="0"/>
              <a:buChar char="•"/>
            </a:pPr>
            <a:r>
              <a:rPr lang="en-US" sz="2000" b="1" dirty="0"/>
              <a:t>Input Data:</a:t>
            </a:r>
          </a:p>
          <a:p>
            <a:pPr marL="742950" lvl="1" indent="-285750">
              <a:buFont typeface="Arial" charset="0"/>
              <a:buChar char="•"/>
            </a:pPr>
            <a:r>
              <a:rPr lang="en-US" sz="2000" b="1" dirty="0"/>
              <a:t>Matrix A: </a:t>
            </a:r>
            <a:r>
              <a:rPr lang="en-US" sz="2000" dirty="0"/>
              <a:t>Stoichiometric coefficients from XRD analysis.</a:t>
            </a:r>
          </a:p>
          <a:p>
            <a:pPr marL="742950" lvl="1" indent="-285750">
              <a:buFont typeface="Arial" charset="0"/>
              <a:buChar char="•"/>
            </a:pPr>
            <a:r>
              <a:rPr lang="en-US" sz="2000" b="1" dirty="0"/>
              <a:t>Vector b: </a:t>
            </a:r>
            <a:r>
              <a:rPr lang="en-US" sz="2000" dirty="0"/>
              <a:t>Measured fluxes of Na⁺, Mg²⁺, Ca²⁺, K⁺, and </a:t>
            </a:r>
            <a:r>
              <a:rPr lang="en-US" sz="2000" dirty="0" err="1"/>
              <a:t>SiO</a:t>
            </a:r>
            <a:r>
              <a:rPr lang="en-US" sz="2000" dirty="0"/>
              <a:t>₂.</a:t>
            </a:r>
          </a:p>
          <a:p>
            <a:pPr marL="285750" indent="-285750">
              <a:buFont typeface="Arial" charset="0"/>
              <a:buChar char="•"/>
            </a:pPr>
            <a:r>
              <a:rPr lang="en-US" sz="2000" b="1" dirty="0"/>
              <a:t>Implementation: </a:t>
            </a:r>
          </a:p>
          <a:p>
            <a:pPr marL="742950" lvl="1" indent="-285750">
              <a:buFont typeface="Arial" charset="0"/>
              <a:buChar char="•"/>
            </a:pPr>
            <a:r>
              <a:rPr lang="en-US" sz="2000" dirty="0"/>
              <a:t>Used PEST optimization to solve for all unknowns.</a:t>
            </a:r>
          </a:p>
          <a:p>
            <a:pPr marL="285750" indent="-285750">
              <a:buFont typeface="Arial" charset="0"/>
              <a:buChar char="•"/>
            </a:pPr>
            <a:r>
              <a:rPr lang="en-US" sz="2000" b="1" dirty="0"/>
              <a:t>Output: </a:t>
            </a:r>
          </a:p>
          <a:p>
            <a:pPr marL="742950" lvl="1" indent="-285750">
              <a:buFont typeface="Arial" charset="0"/>
              <a:buChar char="•"/>
            </a:pPr>
            <a:r>
              <a:rPr lang="en-US" sz="2000" dirty="0"/>
              <a:t>Mineral weathering rates and biomass degradation quantified per </a:t>
            </a:r>
            <a:r>
              <a:rPr lang="en-US" sz="2000" dirty="0" err="1"/>
              <a:t>subwatershed</a:t>
            </a:r>
            <a:r>
              <a:rPr lang="en-US" sz="2000" dirty="0"/>
              <a:t>.</a:t>
            </a:r>
          </a:p>
        </p:txBody>
      </p:sp>
    </p:spTree>
    <p:extLst>
      <p:ext uri="{BB962C8B-B14F-4D97-AF65-F5344CB8AC3E}">
        <p14:creationId xmlns:p14="http://schemas.microsoft.com/office/powerpoint/2010/main" val="84473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charset="0"/>
                <a:ea typeface="Cambria" charset="0"/>
                <a:cs typeface="Cambria" charset="0"/>
              </a:rPr>
              <a:t>Dissolved Fluxes</a:t>
            </a:r>
          </a:p>
        </p:txBody>
      </p:sp>
      <p:sp>
        <p:nvSpPr>
          <p:cNvPr id="4" name="Slide Number Placeholder 3"/>
          <p:cNvSpPr>
            <a:spLocks noGrp="1"/>
          </p:cNvSpPr>
          <p:nvPr>
            <p:ph type="sldNum" sz="quarter" idx="12"/>
          </p:nvPr>
        </p:nvSpPr>
        <p:spPr/>
        <p:txBody>
          <a:bodyPr/>
          <a:lstStyle/>
          <a:p>
            <a:fld id="{3280A99C-598F-B744-B15B-4DB38AFC6786}" type="slidenum">
              <a:rPr lang="en-US" smtClean="0"/>
              <a:t>8</a:t>
            </a:fld>
            <a:endParaRPr lang="en-US"/>
          </a:p>
        </p:txBody>
      </p:sp>
      <p:sp>
        <p:nvSpPr>
          <p:cNvPr id="5" name="Rectangle 4"/>
          <p:cNvSpPr/>
          <p:nvPr/>
        </p:nvSpPr>
        <p:spPr>
          <a:xfrm>
            <a:off x="0" y="0"/>
            <a:ext cx="12192000" cy="412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7336" y="19589"/>
            <a:ext cx="1460250" cy="369332"/>
          </a:xfrm>
          <a:prstGeom prst="rect">
            <a:avLst/>
          </a:prstGeom>
          <a:noFill/>
        </p:spPr>
        <p:txBody>
          <a:bodyPr wrap="square" rtlCol="0">
            <a:spAutoFit/>
          </a:bodyPr>
          <a:lstStyle/>
          <a:p>
            <a:r>
              <a:rPr lang="en-US" dirty="0">
                <a:solidFill>
                  <a:schemeClr val="bg1"/>
                </a:solidFill>
              </a:rPr>
              <a:t>Background</a:t>
            </a:r>
          </a:p>
        </p:txBody>
      </p:sp>
      <p:sp>
        <p:nvSpPr>
          <p:cNvPr id="7" name="TextBox 6"/>
          <p:cNvSpPr txBox="1"/>
          <p:nvPr/>
        </p:nvSpPr>
        <p:spPr>
          <a:xfrm>
            <a:off x="2809873" y="21705"/>
            <a:ext cx="1166397" cy="369332"/>
          </a:xfrm>
          <a:prstGeom prst="rect">
            <a:avLst/>
          </a:prstGeom>
          <a:noFill/>
        </p:spPr>
        <p:txBody>
          <a:bodyPr wrap="square" rtlCol="0">
            <a:spAutoFit/>
          </a:bodyPr>
          <a:lstStyle/>
          <a:p>
            <a:r>
              <a:rPr lang="en-US" dirty="0">
                <a:solidFill>
                  <a:schemeClr val="bg1"/>
                </a:solidFill>
              </a:rPr>
              <a:t>Methods</a:t>
            </a:r>
          </a:p>
        </p:txBody>
      </p:sp>
      <p:sp>
        <p:nvSpPr>
          <p:cNvPr id="8" name="TextBox 7"/>
          <p:cNvSpPr txBox="1"/>
          <p:nvPr/>
        </p:nvSpPr>
        <p:spPr>
          <a:xfrm>
            <a:off x="5439551" y="1157"/>
            <a:ext cx="1434215" cy="400110"/>
          </a:xfrm>
          <a:prstGeom prst="rect">
            <a:avLst/>
          </a:prstGeom>
          <a:noFill/>
        </p:spPr>
        <p:txBody>
          <a:bodyPr wrap="square" rtlCol="0">
            <a:spAutoFit/>
          </a:bodyPr>
          <a:lstStyle/>
          <a:p>
            <a:r>
              <a:rPr lang="en-US" sz="2000" b="1" i="1" u="sng" dirty="0">
                <a:solidFill>
                  <a:schemeClr val="bg1"/>
                </a:solidFill>
              </a:rPr>
              <a:t>Modeling</a:t>
            </a:r>
          </a:p>
        </p:txBody>
      </p:sp>
      <p:sp>
        <p:nvSpPr>
          <p:cNvPr id="9" name="TextBox 8"/>
          <p:cNvSpPr txBox="1"/>
          <p:nvPr/>
        </p:nvSpPr>
        <p:spPr>
          <a:xfrm>
            <a:off x="7934527" y="662"/>
            <a:ext cx="1166397" cy="369332"/>
          </a:xfrm>
          <a:prstGeom prst="rect">
            <a:avLst/>
          </a:prstGeom>
          <a:noFill/>
        </p:spPr>
        <p:txBody>
          <a:bodyPr wrap="square" rtlCol="0">
            <a:spAutoFit/>
          </a:bodyPr>
          <a:lstStyle/>
          <a:p>
            <a:r>
              <a:rPr lang="en-US" dirty="0">
                <a:solidFill>
                  <a:schemeClr val="bg1"/>
                </a:solidFill>
              </a:rPr>
              <a:t>Results</a:t>
            </a:r>
          </a:p>
        </p:txBody>
      </p:sp>
      <p:sp>
        <p:nvSpPr>
          <p:cNvPr id="10" name="TextBox 9"/>
          <p:cNvSpPr txBox="1"/>
          <p:nvPr/>
        </p:nvSpPr>
        <p:spPr>
          <a:xfrm>
            <a:off x="10493829" y="0"/>
            <a:ext cx="1504749" cy="369332"/>
          </a:xfrm>
          <a:prstGeom prst="rect">
            <a:avLst/>
          </a:prstGeom>
          <a:noFill/>
        </p:spPr>
        <p:txBody>
          <a:bodyPr wrap="square" rtlCol="0">
            <a:spAutoFit/>
          </a:bodyPr>
          <a:lstStyle/>
          <a:p>
            <a:r>
              <a:rPr lang="en-US" dirty="0">
                <a:solidFill>
                  <a:schemeClr val="bg1"/>
                </a:solidFill>
              </a:rPr>
              <a:t>Conclusions</a:t>
            </a:r>
          </a:p>
        </p:txBody>
      </p:sp>
      <p:sp>
        <p:nvSpPr>
          <p:cNvPr id="12" name="TextBox 11"/>
          <p:cNvSpPr txBox="1"/>
          <p:nvPr/>
        </p:nvSpPr>
        <p:spPr>
          <a:xfrm>
            <a:off x="1467062" y="3182711"/>
            <a:ext cx="65" cy="553998"/>
          </a:xfrm>
          <a:prstGeom prst="rect">
            <a:avLst/>
          </a:prstGeom>
          <a:noFill/>
        </p:spPr>
        <p:txBody>
          <a:bodyPr wrap="none" lIns="0" tIns="0" rIns="0" bIns="0" rtlCol="0">
            <a:spAutoFit/>
          </a:bodyPr>
          <a:lstStyle/>
          <a:p>
            <a:endParaRPr lang="en-US" dirty="0"/>
          </a:p>
          <a:p>
            <a:endParaRPr lang="en-US" dirty="0"/>
          </a:p>
        </p:txBody>
      </p:sp>
      <p:sp>
        <p:nvSpPr>
          <p:cNvPr id="13" name="Cube 12"/>
          <p:cNvSpPr/>
          <p:nvPr/>
        </p:nvSpPr>
        <p:spPr>
          <a:xfrm>
            <a:off x="4601969" y="3760099"/>
            <a:ext cx="5141495" cy="2187311"/>
          </a:xfrm>
          <a:prstGeom prst="cube">
            <a:avLst>
              <a:gd name="adj" fmla="val 74481"/>
            </a:avLst>
          </a:prstGeom>
          <a:solidFill>
            <a:srgbClr val="31861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5772215" y="4186488"/>
            <a:ext cx="3540373" cy="2387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157738" y="4813522"/>
            <a:ext cx="3530856" cy="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8688594" y="4813522"/>
            <a:ext cx="0" cy="54306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9312588" y="4210362"/>
            <a:ext cx="0" cy="54306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94051" y="4220286"/>
            <a:ext cx="2493860" cy="523220"/>
          </a:xfrm>
          <a:prstGeom prst="rect">
            <a:avLst/>
          </a:prstGeom>
          <a:noFill/>
        </p:spPr>
        <p:txBody>
          <a:bodyPr wrap="square" rtlCol="0">
            <a:spAutoFit/>
          </a:bodyPr>
          <a:lstStyle/>
          <a:p>
            <a:r>
              <a:rPr lang="en-US" sz="2800" dirty="0">
                <a:ea typeface="Cambria Math" charset="0"/>
                <a:cs typeface="Cambria Math" charset="0"/>
              </a:rPr>
              <a:t>Stream</a:t>
            </a:r>
            <a:r>
              <a:rPr lang="en-US" sz="2800" dirty="0">
                <a:latin typeface="Cambria Math" charset="0"/>
                <a:ea typeface="Cambria Math" charset="0"/>
                <a:cs typeface="Cambria Math" charset="0"/>
              </a:rPr>
              <a:t> </a:t>
            </a:r>
            <a:r>
              <a:rPr lang="en-US" sz="2800" i="1" dirty="0">
                <a:latin typeface="Cambria Math" charset="0"/>
                <a:ea typeface="Cambria Math" charset="0"/>
                <a:cs typeface="Cambria Math" charset="0"/>
              </a:rPr>
              <a:t>(</a:t>
            </a:r>
            <a:r>
              <a:rPr lang="en-US" sz="2800" i="1" dirty="0" err="1">
                <a:latin typeface="Cambria Math" charset="0"/>
                <a:ea typeface="Cambria Math" charset="0"/>
                <a:cs typeface="Cambria Math" charset="0"/>
              </a:rPr>
              <a:t>Q</a:t>
            </a:r>
            <a:r>
              <a:rPr lang="en-US" sz="2800" i="1" baseline="-25000" dirty="0" err="1">
                <a:latin typeface="Cambria Math" charset="0"/>
                <a:ea typeface="Cambria Math" charset="0"/>
                <a:cs typeface="Cambria Math" charset="0"/>
              </a:rPr>
              <a:t>t</a:t>
            </a:r>
            <a:r>
              <a:rPr lang="en-US" sz="2800" i="1" dirty="0" err="1">
                <a:latin typeface="Cambria Math" charset="0"/>
                <a:ea typeface="Cambria Math" charset="0"/>
                <a:cs typeface="Cambria Math" charset="0"/>
              </a:rPr>
              <a:t>C</a:t>
            </a:r>
            <a:r>
              <a:rPr lang="en-US" sz="2800" i="1" baseline="-25000" dirty="0" err="1">
                <a:latin typeface="Cambria Math" charset="0"/>
                <a:ea typeface="Cambria Math" charset="0"/>
                <a:cs typeface="Cambria Math" charset="0"/>
              </a:rPr>
              <a:t>t</a:t>
            </a:r>
            <a:r>
              <a:rPr lang="en-US" sz="2800" i="1" baseline="-25000" dirty="0">
                <a:latin typeface="Cambria Math" charset="0"/>
                <a:ea typeface="Cambria Math" charset="0"/>
                <a:cs typeface="Cambria Math" charset="0"/>
              </a:rPr>
              <a:t> </a:t>
            </a:r>
            <a:r>
              <a:rPr lang="en-US" sz="2800" i="1" dirty="0">
                <a:latin typeface="Cambria Math" charset="0"/>
                <a:ea typeface="Cambria Math" charset="0"/>
                <a:cs typeface="Cambria Math" charset="0"/>
              </a:rPr>
              <a:t>)</a:t>
            </a:r>
          </a:p>
        </p:txBody>
      </p:sp>
      <p:sp>
        <p:nvSpPr>
          <p:cNvPr id="25" name="Down Arrow 24"/>
          <p:cNvSpPr/>
          <p:nvPr/>
        </p:nvSpPr>
        <p:spPr>
          <a:xfrm>
            <a:off x="7206408" y="2353509"/>
            <a:ext cx="522438" cy="126124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468406" y="1808288"/>
            <a:ext cx="2234078" cy="523220"/>
          </a:xfrm>
          <a:prstGeom prst="rect">
            <a:avLst/>
          </a:prstGeom>
          <a:noFill/>
        </p:spPr>
        <p:txBody>
          <a:bodyPr wrap="square" rtlCol="0">
            <a:spAutoFit/>
          </a:bodyPr>
          <a:lstStyle/>
          <a:p>
            <a:r>
              <a:rPr lang="en-US" sz="2800" dirty="0">
                <a:ea typeface="Cambria Math" charset="0"/>
                <a:cs typeface="Cambria Math" charset="0"/>
              </a:rPr>
              <a:t>Precipitation</a:t>
            </a:r>
            <a:endParaRPr lang="en-US" sz="2800" i="1" dirty="0">
              <a:latin typeface="Cambria Math" charset="0"/>
              <a:ea typeface="Cambria Math" charset="0"/>
              <a:cs typeface="Cambria Math" charset="0"/>
            </a:endParaRPr>
          </a:p>
        </p:txBody>
      </p:sp>
      <p:sp>
        <p:nvSpPr>
          <p:cNvPr id="27" name="Bent Arrow 26"/>
          <p:cNvSpPr/>
          <p:nvPr/>
        </p:nvSpPr>
        <p:spPr>
          <a:xfrm rot="10800000">
            <a:off x="9863755" y="3369329"/>
            <a:ext cx="880242" cy="912685"/>
          </a:xfrm>
          <a:prstGeom prst="bentArrow">
            <a:avLst>
              <a:gd name="adj1" fmla="val 12530"/>
              <a:gd name="adj2" fmla="val 18731"/>
              <a:gd name="adj3" fmla="val 16045"/>
              <a:gd name="adj4" fmla="val 33004"/>
            </a:avLst>
          </a:prstGeom>
          <a:solidFill>
            <a:srgbClr val="F32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9776924" y="2846108"/>
            <a:ext cx="1896027" cy="523220"/>
          </a:xfrm>
          <a:prstGeom prst="rect">
            <a:avLst/>
          </a:prstGeom>
          <a:noFill/>
        </p:spPr>
        <p:txBody>
          <a:bodyPr wrap="square" rtlCol="0">
            <a:spAutoFit/>
          </a:bodyPr>
          <a:lstStyle/>
          <a:p>
            <a:r>
              <a:rPr lang="en-US" sz="2800" dirty="0">
                <a:ea typeface="Cambria Math" charset="0"/>
                <a:cs typeface="Cambria Math" charset="0"/>
              </a:rPr>
              <a:t>Soil Water</a:t>
            </a:r>
            <a:endParaRPr lang="en-US" sz="2800" i="1" dirty="0">
              <a:latin typeface="Cambria Math" charset="0"/>
              <a:ea typeface="Cambria Math" charset="0"/>
              <a:cs typeface="Cambria Math" charset="0"/>
            </a:endParaRPr>
          </a:p>
        </p:txBody>
      </p:sp>
      <p:sp>
        <p:nvSpPr>
          <p:cNvPr id="29" name="Bent Arrow 28"/>
          <p:cNvSpPr/>
          <p:nvPr/>
        </p:nvSpPr>
        <p:spPr>
          <a:xfrm rot="10800000" flipV="1">
            <a:off x="9143198" y="4968783"/>
            <a:ext cx="880242" cy="1002501"/>
          </a:xfrm>
          <a:prstGeom prst="bentArrow">
            <a:avLst>
              <a:gd name="adj1" fmla="val 12530"/>
              <a:gd name="adj2" fmla="val 18731"/>
              <a:gd name="adj3" fmla="val 16045"/>
              <a:gd name="adj4" fmla="val 33004"/>
            </a:avLst>
          </a:prstGeom>
          <a:solidFill>
            <a:srgbClr val="062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23FF"/>
              </a:solidFill>
            </a:endParaRPr>
          </a:p>
        </p:txBody>
      </p:sp>
      <p:sp>
        <p:nvSpPr>
          <p:cNvPr id="30" name="TextBox 29"/>
          <p:cNvSpPr txBox="1"/>
          <p:nvPr/>
        </p:nvSpPr>
        <p:spPr>
          <a:xfrm>
            <a:off x="8988779" y="6015960"/>
            <a:ext cx="2365021" cy="523220"/>
          </a:xfrm>
          <a:prstGeom prst="rect">
            <a:avLst/>
          </a:prstGeom>
          <a:noFill/>
        </p:spPr>
        <p:txBody>
          <a:bodyPr wrap="square" rtlCol="0">
            <a:spAutoFit/>
          </a:bodyPr>
          <a:lstStyle/>
          <a:p>
            <a:r>
              <a:rPr lang="en-US" sz="2800" dirty="0">
                <a:ea typeface="Cambria Math" charset="0"/>
                <a:cs typeface="Cambria Math" charset="0"/>
              </a:rPr>
              <a:t>Groundwater</a:t>
            </a:r>
            <a:r>
              <a:rPr lang="en-US" sz="2800" i="1" dirty="0">
                <a:ea typeface="Cambria Math" charset="0"/>
                <a:cs typeface="Cambria Math" charset="0"/>
              </a:rPr>
              <a:t> </a:t>
            </a:r>
            <a:endParaRPr lang="en-US" sz="2800" i="1" dirty="0">
              <a:latin typeface="Cambria Math" charset="0"/>
              <a:ea typeface="Cambria Math" charset="0"/>
              <a:cs typeface="Cambria Math" charset="0"/>
            </a:endParaRPr>
          </a:p>
        </p:txBody>
      </p:sp>
      <p:sp>
        <p:nvSpPr>
          <p:cNvPr id="3" name="TextBox 2"/>
          <p:cNvSpPr txBox="1"/>
          <p:nvPr/>
        </p:nvSpPr>
        <p:spPr>
          <a:xfrm>
            <a:off x="335133" y="1469657"/>
            <a:ext cx="4822605" cy="830997"/>
          </a:xfrm>
          <a:prstGeom prst="rect">
            <a:avLst/>
          </a:prstGeom>
          <a:noFill/>
        </p:spPr>
        <p:txBody>
          <a:bodyPr wrap="square" rtlCol="0">
            <a:spAutoFit/>
          </a:bodyPr>
          <a:lstStyle/>
          <a:p>
            <a:r>
              <a:rPr lang="en-US" sz="2400" dirty="0"/>
              <a:t>The flux of dissolved species (Δ𝑚</a:t>
            </a:r>
            <a:r>
              <a:rPr lang="en-US" sz="2400" baseline="-25000" dirty="0"/>
              <a:t>𝑐</a:t>
            </a:r>
            <a:r>
              <a:rPr lang="en-US" sz="2400" dirty="0"/>
              <a:t>) was calculated using the equation:</a:t>
            </a:r>
          </a:p>
        </p:txBody>
      </p:sp>
      <p:sp>
        <p:nvSpPr>
          <p:cNvPr id="14" name="TextBox 13"/>
          <p:cNvSpPr txBox="1"/>
          <p:nvPr/>
        </p:nvSpPr>
        <p:spPr>
          <a:xfrm>
            <a:off x="307562" y="3529678"/>
            <a:ext cx="5033777" cy="1015663"/>
          </a:xfrm>
          <a:prstGeom prst="rect">
            <a:avLst/>
          </a:prstGeom>
          <a:noFill/>
        </p:spPr>
        <p:txBody>
          <a:bodyPr wrap="square" rtlCol="0">
            <a:spAutoFit/>
          </a:bodyPr>
          <a:lstStyle/>
          <a:p>
            <a:r>
              <a:rPr lang="en-US" sz="2000" dirty="0"/>
              <a:t>Fluxes (Δ𝑚</a:t>
            </a:r>
            <a:r>
              <a:rPr lang="en-US" sz="2000" baseline="-25000" dirty="0"/>
              <a:t>𝑐</a:t>
            </a:r>
            <a:r>
              <a:rPr lang="en-US" sz="2000" dirty="0"/>
              <a:t>) were normalized by the cross-sectional area to standardize the transport rates.</a:t>
            </a:r>
            <a:endParaRPr lang="en-US" sz="2000" i="1" dirty="0"/>
          </a:p>
        </p:txBody>
      </p:sp>
      <p:graphicFrame>
        <p:nvGraphicFramePr>
          <p:cNvPr id="16" name="Object 15">
            <a:extLst>
              <a:ext uri="{FF2B5EF4-FFF2-40B4-BE49-F238E27FC236}">
                <a16:creationId xmlns:a16="http://schemas.microsoft.com/office/drawing/2014/main" id="{7400604B-CACE-E094-3785-F236C43E1086}"/>
              </a:ext>
            </a:extLst>
          </p:cNvPr>
          <p:cNvGraphicFramePr>
            <a:graphicFrameLocks noChangeAspect="1"/>
          </p:cNvGraphicFramePr>
          <p:nvPr>
            <p:extLst>
              <p:ext uri="{D42A27DB-BD31-4B8C-83A1-F6EECF244321}">
                <p14:modId xmlns:p14="http://schemas.microsoft.com/office/powerpoint/2010/main" val="800521635"/>
              </p:ext>
            </p:extLst>
          </p:nvPr>
        </p:nvGraphicFramePr>
        <p:xfrm>
          <a:off x="1732650" y="2444197"/>
          <a:ext cx="1918191" cy="1015513"/>
        </p:xfrm>
        <a:graphic>
          <a:graphicData uri="http://schemas.openxmlformats.org/presentationml/2006/ole">
            <mc:AlternateContent xmlns:mc="http://schemas.openxmlformats.org/markup-compatibility/2006">
              <mc:Choice xmlns:v="urn:schemas-microsoft-com:vml" Requires="v">
                <p:oleObj name="Equation" r:id="rId3" imgW="809265" imgH="429375" progId="Equation.DSMT4">
                  <p:embed/>
                </p:oleObj>
              </mc:Choice>
              <mc:Fallback>
                <p:oleObj name="Equation" r:id="rId3" imgW="809265" imgH="429375" progId="Equation.DSMT4">
                  <p:embed/>
                  <p:pic>
                    <p:nvPicPr>
                      <p:cNvPr id="0" name=""/>
                      <p:cNvPicPr/>
                      <p:nvPr/>
                    </p:nvPicPr>
                    <p:blipFill>
                      <a:blip r:embed="rId4"/>
                      <a:stretch>
                        <a:fillRect/>
                      </a:stretch>
                    </p:blipFill>
                    <p:spPr>
                      <a:xfrm>
                        <a:off x="1732650" y="2444197"/>
                        <a:ext cx="1918191" cy="1015513"/>
                      </a:xfrm>
                      <a:prstGeom prst="rect">
                        <a:avLst/>
                      </a:prstGeom>
                    </p:spPr>
                  </p:pic>
                </p:oleObj>
              </mc:Fallback>
            </mc:AlternateContent>
          </a:graphicData>
        </a:graphic>
      </p:graphicFrame>
      <p:sp>
        <p:nvSpPr>
          <p:cNvPr id="17" name="Down Arrow 24">
            <a:extLst>
              <a:ext uri="{FF2B5EF4-FFF2-40B4-BE49-F238E27FC236}">
                <a16:creationId xmlns:a16="http://schemas.microsoft.com/office/drawing/2014/main" id="{EE4E49A6-6A09-ABD4-7E33-185DC57BDAB9}"/>
              </a:ext>
            </a:extLst>
          </p:cNvPr>
          <p:cNvSpPr/>
          <p:nvPr/>
        </p:nvSpPr>
        <p:spPr>
          <a:xfrm rot="5400000">
            <a:off x="3988014" y="3961915"/>
            <a:ext cx="522438" cy="1261241"/>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EAA917-C673-5B2A-49C3-3EB320315A45}"/>
              </a:ext>
            </a:extLst>
          </p:cNvPr>
          <p:cNvSpPr txBox="1"/>
          <p:nvPr/>
        </p:nvSpPr>
        <p:spPr>
          <a:xfrm>
            <a:off x="5894051" y="5916221"/>
            <a:ext cx="880242" cy="523220"/>
          </a:xfrm>
          <a:prstGeom prst="rect">
            <a:avLst/>
          </a:prstGeom>
          <a:noFill/>
        </p:spPr>
        <p:txBody>
          <a:bodyPr wrap="square" rtlCol="0">
            <a:spAutoFit/>
          </a:bodyPr>
          <a:lstStyle/>
          <a:p>
            <a:r>
              <a:rPr lang="en-US" sz="2800" dirty="0">
                <a:ea typeface="Cambria Math" charset="0"/>
                <a:cs typeface="Cambria Math" charset="0"/>
              </a:rPr>
              <a:t>Area</a:t>
            </a:r>
            <a:endParaRPr lang="en-US" sz="2800" i="1" dirty="0">
              <a:latin typeface="Cambria Math" charset="0"/>
              <a:ea typeface="Cambria Math" charset="0"/>
              <a:cs typeface="Cambria Math" charset="0"/>
            </a:endParaRPr>
          </a:p>
        </p:txBody>
      </p:sp>
    </p:spTree>
    <p:extLst>
      <p:ext uri="{BB962C8B-B14F-4D97-AF65-F5344CB8AC3E}">
        <p14:creationId xmlns:p14="http://schemas.microsoft.com/office/powerpoint/2010/main" val="24589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p:bldP spid="29" grpId="0" animBg="1"/>
      <p:bldP spid="30"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51" y="471522"/>
            <a:ext cx="10515600" cy="1325563"/>
          </a:xfrm>
        </p:spPr>
        <p:txBody>
          <a:bodyPr/>
          <a:lstStyle/>
          <a:p>
            <a:r>
              <a:rPr lang="en-US" dirty="0">
                <a:latin typeface="Cambria" charset="0"/>
                <a:ea typeface="Cambria" charset="0"/>
                <a:cs typeface="Cambria" charset="0"/>
              </a:rPr>
              <a:t>Results</a:t>
            </a:r>
          </a:p>
        </p:txBody>
      </p:sp>
      <p:sp>
        <p:nvSpPr>
          <p:cNvPr id="17" name="Rectangle 16"/>
          <p:cNvSpPr/>
          <p:nvPr/>
        </p:nvSpPr>
        <p:spPr>
          <a:xfrm>
            <a:off x="0" y="0"/>
            <a:ext cx="12192000" cy="412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7336" y="19589"/>
            <a:ext cx="1460250"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chemeClr val="bg1"/>
                </a:solidFill>
              </a:rPr>
              <a:t>Background</a:t>
            </a:r>
          </a:p>
        </p:txBody>
      </p:sp>
      <p:sp>
        <p:nvSpPr>
          <p:cNvPr id="19" name="TextBox 18"/>
          <p:cNvSpPr txBox="1"/>
          <p:nvPr/>
        </p:nvSpPr>
        <p:spPr>
          <a:xfrm>
            <a:off x="2809873" y="21705"/>
            <a:ext cx="1166397" cy="369332"/>
          </a:xfrm>
          <a:prstGeom prst="rect">
            <a:avLst/>
          </a:prstGeom>
          <a:noFill/>
        </p:spPr>
        <p:txBody>
          <a:bodyPr wrap="square" rtlCol="0">
            <a:spAutoFit/>
          </a:bodyPr>
          <a:lstStyle/>
          <a:p>
            <a:r>
              <a:rPr lang="en-US" dirty="0">
                <a:solidFill>
                  <a:schemeClr val="bg1"/>
                </a:solidFill>
              </a:rPr>
              <a:t>Methods</a:t>
            </a:r>
          </a:p>
        </p:txBody>
      </p:sp>
      <p:sp>
        <p:nvSpPr>
          <p:cNvPr id="20" name="TextBox 19"/>
          <p:cNvSpPr txBox="1"/>
          <p:nvPr/>
        </p:nvSpPr>
        <p:spPr>
          <a:xfrm>
            <a:off x="5439551" y="1157"/>
            <a:ext cx="1166397" cy="369332"/>
          </a:xfrm>
          <a:prstGeom prst="rect">
            <a:avLst/>
          </a:prstGeom>
          <a:noFill/>
        </p:spPr>
        <p:txBody>
          <a:bodyPr wrap="square" rtlCol="0">
            <a:spAutoFit/>
          </a:bodyPr>
          <a:lstStyle/>
          <a:p>
            <a:r>
              <a:rPr lang="en-US" dirty="0">
                <a:solidFill>
                  <a:schemeClr val="bg1"/>
                </a:solidFill>
              </a:rPr>
              <a:t>Modeling</a:t>
            </a:r>
          </a:p>
        </p:txBody>
      </p:sp>
      <p:sp>
        <p:nvSpPr>
          <p:cNvPr id="21" name="TextBox 20"/>
          <p:cNvSpPr txBox="1"/>
          <p:nvPr/>
        </p:nvSpPr>
        <p:spPr>
          <a:xfrm>
            <a:off x="7934527" y="662"/>
            <a:ext cx="1166397" cy="400110"/>
          </a:xfrm>
          <a:prstGeom prst="rect">
            <a:avLst/>
          </a:prstGeom>
          <a:noFill/>
        </p:spPr>
        <p:txBody>
          <a:bodyPr wrap="square" rtlCol="0">
            <a:spAutoFit/>
          </a:bodyPr>
          <a:lstStyle/>
          <a:p>
            <a:r>
              <a:rPr lang="en-US" sz="2000" b="1" i="1" u="sng" dirty="0">
                <a:solidFill>
                  <a:schemeClr val="bg1"/>
                </a:solidFill>
              </a:rPr>
              <a:t>Results</a:t>
            </a:r>
          </a:p>
        </p:txBody>
      </p:sp>
      <p:sp>
        <p:nvSpPr>
          <p:cNvPr id="22" name="TextBox 21"/>
          <p:cNvSpPr txBox="1"/>
          <p:nvPr/>
        </p:nvSpPr>
        <p:spPr>
          <a:xfrm>
            <a:off x="10493829" y="0"/>
            <a:ext cx="1504749" cy="369332"/>
          </a:xfrm>
          <a:prstGeom prst="rect">
            <a:avLst/>
          </a:prstGeom>
          <a:noFill/>
        </p:spPr>
        <p:txBody>
          <a:bodyPr wrap="square" rtlCol="0">
            <a:spAutoFit/>
          </a:bodyPr>
          <a:lstStyle/>
          <a:p>
            <a:r>
              <a:rPr lang="en-US" dirty="0">
                <a:solidFill>
                  <a:schemeClr val="bg1"/>
                </a:solidFill>
              </a:rPr>
              <a:t>Conclusions</a:t>
            </a:r>
          </a:p>
        </p:txBody>
      </p:sp>
      <p:pic>
        <p:nvPicPr>
          <p:cNvPr id="6" name="Picture 5">
            <a:extLst>
              <a:ext uri="{FF2B5EF4-FFF2-40B4-BE49-F238E27FC236}">
                <a16:creationId xmlns:a16="http://schemas.microsoft.com/office/drawing/2014/main" id="{AD19D75F-2CD0-E861-B4DA-71D1B5DF1740}"/>
              </a:ext>
            </a:extLst>
          </p:cNvPr>
          <p:cNvPicPr>
            <a:picLocks noChangeAspect="1"/>
          </p:cNvPicPr>
          <p:nvPr/>
        </p:nvPicPr>
        <p:blipFill>
          <a:blip r:embed="rId3">
            <a:extLst>
              <a:ext uri="{28A0092B-C50C-407E-A947-70E740481C1C}">
                <a14:useLocalDpi xmlns:a14="http://schemas.microsoft.com/office/drawing/2010/main" val="0"/>
              </a:ext>
            </a:extLst>
          </a:blip>
          <a:srcRect b="52876"/>
          <a:stretch/>
        </p:blipFill>
        <p:spPr bwMode="auto">
          <a:xfrm>
            <a:off x="892214" y="1426233"/>
            <a:ext cx="5125409" cy="5260405"/>
          </a:xfrm>
          <a:prstGeom prst="rect">
            <a:avLst/>
          </a:prstGeom>
          <a:noFill/>
          <a:ln>
            <a:noFill/>
          </a:ln>
        </p:spPr>
      </p:pic>
      <p:sp>
        <p:nvSpPr>
          <p:cNvPr id="4" name="TextBox 3">
            <a:extLst>
              <a:ext uri="{FF2B5EF4-FFF2-40B4-BE49-F238E27FC236}">
                <a16:creationId xmlns:a16="http://schemas.microsoft.com/office/drawing/2014/main" id="{D94B5176-59A8-E8C2-8DC3-E3852F9B2E1F}"/>
              </a:ext>
            </a:extLst>
          </p:cNvPr>
          <p:cNvSpPr txBox="1"/>
          <p:nvPr/>
        </p:nvSpPr>
        <p:spPr>
          <a:xfrm>
            <a:off x="6805246" y="1134303"/>
            <a:ext cx="5047032" cy="4893647"/>
          </a:xfrm>
          <a:prstGeom prst="rect">
            <a:avLst/>
          </a:prstGeom>
          <a:noFill/>
        </p:spPr>
        <p:txBody>
          <a:bodyPr wrap="square" rtlCol="0">
            <a:spAutoFit/>
          </a:bodyPr>
          <a:lstStyle/>
          <a:p>
            <a:pPr marL="285750" indent="-285750">
              <a:buFont typeface="Arial" charset="0"/>
              <a:buChar char="•"/>
            </a:pPr>
            <a:r>
              <a:rPr lang="en-US" sz="2400" b="1" dirty="0"/>
              <a:t>Seasonal Variation: </a:t>
            </a:r>
            <a:r>
              <a:rPr lang="en-US" sz="2400" dirty="0"/>
              <a:t>Fluxes are much higher in the wet season, driven by increased discharge, showing the role of hydrology.</a:t>
            </a:r>
          </a:p>
          <a:p>
            <a:pPr marL="285750" indent="-285750">
              <a:buFont typeface="Arial" charset="0"/>
              <a:buChar char="•"/>
            </a:pPr>
            <a:r>
              <a:rPr lang="en-US" sz="2400" b="1" dirty="0"/>
              <a:t>Spatial Patterns: </a:t>
            </a:r>
            <a:r>
              <a:rPr lang="en-US" sz="2400" dirty="0"/>
              <a:t>Hotspots in northern </a:t>
            </a:r>
            <a:r>
              <a:rPr lang="en-US" sz="2400" dirty="0" err="1"/>
              <a:t>subwatersheds</a:t>
            </a:r>
            <a:r>
              <a:rPr lang="en-US" sz="2400" dirty="0"/>
              <a:t> suggest geological influence (e.g., evaporite dissolution) and anthropogenic inputs.</a:t>
            </a:r>
          </a:p>
          <a:p>
            <a:pPr marL="285750" indent="-285750">
              <a:buFont typeface="Arial" charset="0"/>
              <a:buChar char="•"/>
            </a:pPr>
            <a:r>
              <a:rPr lang="en-US" sz="2400" b="1" dirty="0"/>
              <a:t>Implications: </a:t>
            </a:r>
            <a:r>
              <a:rPr lang="en-US" sz="2400" dirty="0"/>
              <a:t>Enhanced weathering rates and solute transport during the wet season impact downstream water quality.</a:t>
            </a:r>
          </a:p>
        </p:txBody>
      </p:sp>
    </p:spTree>
    <p:extLst>
      <p:ext uri="{BB962C8B-B14F-4D97-AF65-F5344CB8AC3E}">
        <p14:creationId xmlns:p14="http://schemas.microsoft.com/office/powerpoint/2010/main" val="402940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64993</TotalTime>
  <Words>2231</Words>
  <Application>Microsoft Office PowerPoint</Application>
  <PresentationFormat>Widescreen</PresentationFormat>
  <Paragraphs>187</Paragraphs>
  <Slides>13</Slides>
  <Notes>13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0" baseType="lpstr">
      <vt:lpstr>Arial</vt:lpstr>
      <vt:lpstr>Calibri</vt:lpstr>
      <vt:lpstr>Calibri Light</vt:lpstr>
      <vt:lpstr>Cambria</vt:lpstr>
      <vt:lpstr>Cambria Math</vt:lpstr>
      <vt:lpstr>Office Theme</vt:lpstr>
      <vt:lpstr>Equation</vt:lpstr>
      <vt:lpstr>Evaluation of climate change impact on seasonal biogeochemical variations in the Mun River watershed using water quality data and geochemical mass balance method</vt:lpstr>
      <vt:lpstr>Research Question</vt:lpstr>
      <vt:lpstr>PowerPoint Presentation</vt:lpstr>
      <vt:lpstr>MRW Climate</vt:lpstr>
      <vt:lpstr>Field Methods</vt:lpstr>
      <vt:lpstr>Geochemical Mass Balance Method</vt:lpstr>
      <vt:lpstr>GMB Model</vt:lpstr>
      <vt:lpstr>Dissolved Fluxes</vt:lpstr>
      <vt:lpstr>Results</vt:lpstr>
      <vt:lpstr>Hydrogeochemical Shifts</vt:lpstr>
      <vt:lpstr>Weathering &amp; Biomass degradation rates</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SUPANUT SUNTIKOON</cp:lastModifiedBy>
  <cp:revision>356</cp:revision>
  <cp:lastPrinted>2017-12-05T00:14:50Z</cp:lastPrinted>
  <dcterms:created xsi:type="dcterms:W3CDTF">2017-11-01T16:13:40Z</dcterms:created>
  <dcterms:modified xsi:type="dcterms:W3CDTF">2024-11-22T16:42:31Z</dcterms:modified>
</cp:coreProperties>
</file>